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2"/>
  </p:notesMasterIdLst>
  <p:sldIdLst>
    <p:sldId id="256" r:id="rId2"/>
    <p:sldId id="258" r:id="rId3"/>
    <p:sldId id="259" r:id="rId4"/>
    <p:sldId id="264" r:id="rId5"/>
    <p:sldId id="260" r:id="rId6"/>
    <p:sldId id="262" r:id="rId7"/>
    <p:sldId id="261" r:id="rId8"/>
    <p:sldId id="266" r:id="rId9"/>
    <p:sldId id="267"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790" autoAdjust="0"/>
  </p:normalViewPr>
  <p:slideViewPr>
    <p:cSldViewPr snapToGrid="0">
      <p:cViewPr varScale="1">
        <p:scale>
          <a:sx n="60" d="100"/>
          <a:sy n="60" d="100"/>
        </p:scale>
        <p:origin x="11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E993C4-684C-4654-86A0-69DF0D73BA62}" type="datetimeFigureOut">
              <a:rPr lang="en-CA" smtClean="0"/>
              <a:t>2014-11-10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D48EF-8A5A-458C-9691-24D398681417}" type="slidenum">
              <a:rPr lang="en-CA" smtClean="0"/>
              <a:t>‹#›</a:t>
            </a:fld>
            <a:endParaRPr lang="en-CA"/>
          </a:p>
        </p:txBody>
      </p:sp>
    </p:spTree>
    <p:extLst>
      <p:ext uri="{BB962C8B-B14F-4D97-AF65-F5344CB8AC3E}">
        <p14:creationId xmlns:p14="http://schemas.microsoft.com/office/powerpoint/2010/main" val="3105794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Nepal</a:t>
            </a:r>
            <a:r>
              <a:rPr lang="en-CA" baseline="0" dirty="0" smtClean="0"/>
              <a:t> is a very small country that is landlocked by India and China.  The capital of Nepal is a historical city called </a:t>
            </a:r>
            <a:r>
              <a:rPr lang="en-CA" baseline="0" dirty="0" err="1" smtClean="0"/>
              <a:t>Kathmanduo</a:t>
            </a:r>
            <a:r>
              <a:rPr lang="en-CA" baseline="0" dirty="0" smtClean="0"/>
              <a:t> which is home to about one and a half million. </a:t>
            </a:r>
            <a:r>
              <a:rPr lang="en-CA" baseline="0" dirty="0" err="1" smtClean="0"/>
              <a:t>poeple</a:t>
            </a:r>
            <a:r>
              <a:rPr lang="en-CA" baseline="0" dirty="0" smtClean="0"/>
              <a:t>.</a:t>
            </a:r>
            <a:endParaRPr lang="en-CA" dirty="0"/>
          </a:p>
        </p:txBody>
      </p:sp>
      <p:sp>
        <p:nvSpPr>
          <p:cNvPr id="4" name="Slide Number Placeholder 3"/>
          <p:cNvSpPr>
            <a:spLocks noGrp="1"/>
          </p:cNvSpPr>
          <p:nvPr>
            <p:ph type="sldNum" sz="quarter" idx="10"/>
          </p:nvPr>
        </p:nvSpPr>
        <p:spPr/>
        <p:txBody>
          <a:bodyPr/>
          <a:lstStyle/>
          <a:p>
            <a:fld id="{408D48EF-8A5A-458C-9691-24D398681417}" type="slidenum">
              <a:rPr lang="en-CA" smtClean="0"/>
              <a:t>2</a:t>
            </a:fld>
            <a:endParaRPr lang="en-CA"/>
          </a:p>
        </p:txBody>
      </p:sp>
    </p:spTree>
    <p:extLst>
      <p:ext uri="{BB962C8B-B14F-4D97-AF65-F5344CB8AC3E}">
        <p14:creationId xmlns:p14="http://schemas.microsoft.com/office/powerpoint/2010/main" val="1665535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Nepal</a:t>
            </a:r>
            <a:r>
              <a:rPr lang="en-CA" baseline="0" dirty="0" smtClean="0"/>
              <a:t> is made up of three different topographical features. The three topographical features are the hilly region, the fertile valleys and the plains </a:t>
            </a:r>
            <a:r>
              <a:rPr lang="en-CA" baseline="0" dirty="0" err="1" smtClean="0"/>
              <a:t>terri</a:t>
            </a:r>
            <a:r>
              <a:rPr lang="en-CA" baseline="0" dirty="0" smtClean="0"/>
              <a:t>. Nepal Climate is also very diverse because of these topographical feature. In the hilly region the climate is much colder, the fertile valleys tend to have more milder weather and in the plains it tends to be on the warmer side.</a:t>
            </a:r>
            <a:endParaRPr lang="en-CA" dirty="0"/>
          </a:p>
        </p:txBody>
      </p:sp>
      <p:sp>
        <p:nvSpPr>
          <p:cNvPr id="4" name="Slide Number Placeholder 3"/>
          <p:cNvSpPr>
            <a:spLocks noGrp="1"/>
          </p:cNvSpPr>
          <p:nvPr>
            <p:ph type="sldNum" sz="quarter" idx="10"/>
          </p:nvPr>
        </p:nvSpPr>
        <p:spPr/>
        <p:txBody>
          <a:bodyPr/>
          <a:lstStyle/>
          <a:p>
            <a:fld id="{408D48EF-8A5A-458C-9691-24D398681417}" type="slidenum">
              <a:rPr lang="en-CA" smtClean="0"/>
              <a:t>3</a:t>
            </a:fld>
            <a:endParaRPr lang="en-CA"/>
          </a:p>
        </p:txBody>
      </p:sp>
    </p:spTree>
    <p:extLst>
      <p:ext uri="{BB962C8B-B14F-4D97-AF65-F5344CB8AC3E}">
        <p14:creationId xmlns:p14="http://schemas.microsoft.com/office/powerpoint/2010/main" val="3356806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Canada is a country</a:t>
            </a:r>
            <a:r>
              <a:rPr lang="en-CA" baseline="0" dirty="0" smtClean="0"/>
              <a:t> that is located in the Northern Hemisphere. It has 10 provinces and 3 territories. The total area of Canada is 9 million, 976 thousand, and 185 square Kilometers. </a:t>
            </a:r>
            <a:endParaRPr lang="en-CA" dirty="0"/>
          </a:p>
        </p:txBody>
      </p:sp>
      <p:sp>
        <p:nvSpPr>
          <p:cNvPr id="4" name="Slide Number Placeholder 3"/>
          <p:cNvSpPr>
            <a:spLocks noGrp="1"/>
          </p:cNvSpPr>
          <p:nvPr>
            <p:ph type="sldNum" sz="quarter" idx="10"/>
          </p:nvPr>
        </p:nvSpPr>
        <p:spPr/>
        <p:txBody>
          <a:bodyPr/>
          <a:lstStyle/>
          <a:p>
            <a:fld id="{408D48EF-8A5A-458C-9691-24D398681417}" type="slidenum">
              <a:rPr lang="en-CA" smtClean="0"/>
              <a:t>4</a:t>
            </a:fld>
            <a:endParaRPr lang="en-CA"/>
          </a:p>
        </p:txBody>
      </p:sp>
    </p:spTree>
    <p:extLst>
      <p:ext uri="{BB962C8B-B14F-4D97-AF65-F5344CB8AC3E}">
        <p14:creationId xmlns:p14="http://schemas.microsoft.com/office/powerpoint/2010/main" val="3384778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a:t>
            </a:r>
            <a:r>
              <a:rPr lang="en-CA" baseline="0" dirty="0" smtClean="0"/>
              <a:t> product I chose to export to Nepal was milk pasteurization equipment.  The company Tetra Pak produce a milk pasteurizer called Tetra </a:t>
            </a:r>
            <a:r>
              <a:rPr lang="en-CA" baseline="0" dirty="0" err="1" smtClean="0"/>
              <a:t>Plex</a:t>
            </a:r>
            <a:r>
              <a:rPr lang="en-CA" baseline="0" dirty="0" smtClean="0"/>
              <a:t> M Plate Heat Exchanger.  Tetra Pak is</a:t>
            </a:r>
            <a:r>
              <a:rPr lang="en-CA" sz="1200" kern="1200" dirty="0" smtClean="0">
                <a:solidFill>
                  <a:schemeClr val="tx1"/>
                </a:solidFill>
                <a:effectLst/>
                <a:latin typeface="+mn-lt"/>
                <a:ea typeface="+mn-ea"/>
                <a:cs typeface="+mn-cs"/>
              </a:rPr>
              <a:t> the world’s leading food processing and packaging solution company. The Tetra </a:t>
            </a:r>
            <a:r>
              <a:rPr lang="en-CA" sz="1200" kern="1200" dirty="0" err="1" smtClean="0">
                <a:solidFill>
                  <a:schemeClr val="tx1"/>
                </a:solidFill>
                <a:effectLst/>
                <a:latin typeface="+mn-lt"/>
                <a:ea typeface="+mn-ea"/>
                <a:cs typeface="+mn-cs"/>
              </a:rPr>
              <a:t>Plex</a:t>
            </a:r>
            <a:r>
              <a:rPr lang="en-CA" sz="1200" kern="1200" dirty="0" smtClean="0">
                <a:solidFill>
                  <a:schemeClr val="tx1"/>
                </a:solidFill>
                <a:effectLst/>
                <a:latin typeface="+mn-lt"/>
                <a:ea typeface="+mn-ea"/>
                <a:cs typeface="+mn-cs"/>
              </a:rPr>
              <a:t> M Plate Heat Exchanger has a very reliable design so the product will not break easily and repairs and maintenance costs are low. </a:t>
            </a:r>
            <a:r>
              <a:rPr lang="en-CA" baseline="0" dirty="0" smtClean="0"/>
              <a:t>This product will benefit Canada by providing jobs for Canadians and also helping our economy.</a:t>
            </a:r>
          </a:p>
        </p:txBody>
      </p:sp>
      <p:sp>
        <p:nvSpPr>
          <p:cNvPr id="4" name="Slide Number Placeholder 3"/>
          <p:cNvSpPr>
            <a:spLocks noGrp="1"/>
          </p:cNvSpPr>
          <p:nvPr>
            <p:ph type="sldNum" sz="quarter" idx="10"/>
          </p:nvPr>
        </p:nvSpPr>
        <p:spPr/>
        <p:txBody>
          <a:bodyPr/>
          <a:lstStyle/>
          <a:p>
            <a:fld id="{408D48EF-8A5A-458C-9691-24D398681417}" type="slidenum">
              <a:rPr lang="en-CA" smtClean="0"/>
              <a:t>5</a:t>
            </a:fld>
            <a:endParaRPr lang="en-CA"/>
          </a:p>
        </p:txBody>
      </p:sp>
    </p:spTree>
    <p:extLst>
      <p:ext uri="{BB962C8B-B14F-4D97-AF65-F5344CB8AC3E}">
        <p14:creationId xmlns:p14="http://schemas.microsoft.com/office/powerpoint/2010/main" val="404892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is no</a:t>
            </a:r>
            <a:r>
              <a:rPr lang="en-CA" baseline="0" dirty="0" smtClean="0"/>
              <a:t> easy way to get this product for the manufacture to the Nepalese people. I believe that the easiest way would be to ship the product from the manufacture to the airport and then load it onto the plane.  The plane would leave from the airport closest to the manufacture to the Nepal airport. </a:t>
            </a:r>
            <a:endParaRPr lang="en-CA" dirty="0"/>
          </a:p>
        </p:txBody>
      </p:sp>
      <p:sp>
        <p:nvSpPr>
          <p:cNvPr id="4" name="Slide Number Placeholder 3"/>
          <p:cNvSpPr>
            <a:spLocks noGrp="1"/>
          </p:cNvSpPr>
          <p:nvPr>
            <p:ph type="sldNum" sz="quarter" idx="10"/>
          </p:nvPr>
        </p:nvSpPr>
        <p:spPr/>
        <p:txBody>
          <a:bodyPr/>
          <a:lstStyle/>
          <a:p>
            <a:fld id="{408D48EF-8A5A-458C-9691-24D398681417}" type="slidenum">
              <a:rPr lang="en-CA" smtClean="0"/>
              <a:t>6</a:t>
            </a:fld>
            <a:endParaRPr lang="en-CA"/>
          </a:p>
        </p:txBody>
      </p:sp>
    </p:spTree>
    <p:extLst>
      <p:ext uri="{BB962C8B-B14F-4D97-AF65-F5344CB8AC3E}">
        <p14:creationId xmlns:p14="http://schemas.microsoft.com/office/powerpoint/2010/main" val="590515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a:t>
            </a:r>
            <a:r>
              <a:rPr lang="en-CA" baseline="0" dirty="0" smtClean="0"/>
              <a:t> are lots of cows in Nepal but many farmers do not have an efficient way of pasteurizing the milk that they collect from them. </a:t>
            </a:r>
            <a:r>
              <a:rPr lang="en-CA" sz="1200" kern="1200" dirty="0" smtClean="0">
                <a:solidFill>
                  <a:schemeClr val="tx1"/>
                </a:solidFill>
                <a:effectLst/>
                <a:latin typeface="+mn-lt"/>
                <a:ea typeface="+mn-ea"/>
                <a:cs typeface="+mn-cs"/>
              </a:rPr>
              <a:t>Pasteurization is the most efficient way of decreasing the risks of</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pathogenic bacteria being in the milk and therefore</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increasing the safety of the milk being consumed by the people of Nepal. </a:t>
            </a:r>
            <a:r>
              <a:rPr lang="en-CA" baseline="0" dirty="0" smtClean="0"/>
              <a:t>By export this milk pasteurization equipment the Nepalese farmers will be able to supply their families with safe milk to drink. Pasteurized milk came also be stored for longer periods of time therefore giving the farmers more of a chance to sell there milk at the markets. </a:t>
            </a:r>
            <a:r>
              <a:rPr lang="en-CA" sz="1200" kern="1200" dirty="0" smtClean="0">
                <a:solidFill>
                  <a:schemeClr val="tx1"/>
                </a:solidFill>
                <a:effectLst/>
                <a:latin typeface="+mn-lt"/>
                <a:ea typeface="+mn-ea"/>
                <a:cs typeface="+mn-cs"/>
              </a:rPr>
              <a:t>This product also is very energy efficient which means it does not require a ton of energy</a:t>
            </a:r>
            <a:r>
              <a:rPr lang="en-CA" sz="1200" kern="1200" baseline="0" dirty="0" smtClean="0">
                <a:solidFill>
                  <a:schemeClr val="tx1"/>
                </a:solidFill>
                <a:effectLst/>
                <a:latin typeface="+mn-lt"/>
                <a:ea typeface="+mn-ea"/>
                <a:cs typeface="+mn-cs"/>
              </a:rPr>
              <a:t> to run</a:t>
            </a:r>
            <a:r>
              <a:rPr lang="en-CA" sz="1200" kern="1200" dirty="0" smtClean="0">
                <a:solidFill>
                  <a:schemeClr val="tx1"/>
                </a:solidFill>
                <a:effectLst/>
                <a:latin typeface="+mn-lt"/>
                <a:ea typeface="+mn-ea"/>
                <a:cs typeface="+mn-cs"/>
              </a:rPr>
              <a:t>, this will decrease the running costs of the pasteurization equipment and also minimize the environmental impact</a:t>
            </a:r>
            <a:r>
              <a:rPr lang="en-CA" sz="1200" kern="1200" baseline="0" dirty="0" smtClean="0">
                <a:solidFill>
                  <a:schemeClr val="tx1"/>
                </a:solidFill>
                <a:effectLst/>
                <a:latin typeface="+mn-lt"/>
                <a:ea typeface="+mn-ea"/>
                <a:cs typeface="+mn-cs"/>
              </a:rPr>
              <a:t>. </a:t>
            </a:r>
            <a:r>
              <a:rPr lang="en-CA" baseline="0" dirty="0" smtClean="0"/>
              <a:t> Also it is very user friendly when it comes to the </a:t>
            </a:r>
            <a:r>
              <a:rPr lang="en-CA" baseline="0" dirty="0" err="1" smtClean="0"/>
              <a:t>maintenace</a:t>
            </a:r>
            <a:r>
              <a:rPr lang="en-CA" baseline="0" dirty="0" smtClean="0"/>
              <a:t> and inspection of the pasteurizer.</a:t>
            </a:r>
            <a:endParaRPr lang="en-CA" dirty="0"/>
          </a:p>
        </p:txBody>
      </p:sp>
      <p:sp>
        <p:nvSpPr>
          <p:cNvPr id="4" name="Slide Number Placeholder 3"/>
          <p:cNvSpPr>
            <a:spLocks noGrp="1"/>
          </p:cNvSpPr>
          <p:nvPr>
            <p:ph type="sldNum" sz="quarter" idx="10"/>
          </p:nvPr>
        </p:nvSpPr>
        <p:spPr/>
        <p:txBody>
          <a:bodyPr/>
          <a:lstStyle/>
          <a:p>
            <a:fld id="{408D48EF-8A5A-458C-9691-24D398681417}" type="slidenum">
              <a:rPr lang="en-CA" smtClean="0"/>
              <a:t>7</a:t>
            </a:fld>
            <a:endParaRPr lang="en-CA"/>
          </a:p>
        </p:txBody>
      </p:sp>
    </p:spTree>
    <p:extLst>
      <p:ext uri="{BB962C8B-B14F-4D97-AF65-F5344CB8AC3E}">
        <p14:creationId xmlns:p14="http://schemas.microsoft.com/office/powerpoint/2010/main" val="4013410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 conclude</a:t>
            </a:r>
            <a:r>
              <a:rPr lang="en-CA" baseline="0" dirty="0" smtClean="0"/>
              <a:t> </a:t>
            </a:r>
            <a:r>
              <a:rPr lang="en-CA" dirty="0" smtClean="0"/>
              <a:t>I believe</a:t>
            </a:r>
            <a:r>
              <a:rPr lang="en-CA" baseline="0" dirty="0" smtClean="0"/>
              <a:t> that the Tetra </a:t>
            </a:r>
            <a:r>
              <a:rPr lang="en-CA" baseline="0" dirty="0" err="1" smtClean="0"/>
              <a:t>Plex</a:t>
            </a:r>
            <a:r>
              <a:rPr lang="en-CA" baseline="0" dirty="0" smtClean="0"/>
              <a:t> M Plate Heat Exchanger would be a good product for Canada to export </a:t>
            </a:r>
            <a:r>
              <a:rPr lang="en-CA" baseline="0" dirty="0" err="1" smtClean="0"/>
              <a:t>Napel</a:t>
            </a:r>
            <a:r>
              <a:rPr lang="en-CA" baseline="0" dirty="0" smtClean="0"/>
              <a:t> because it would benefit both countries. There are lots of positives with is product but with all positive there is always some negatives. One problem with this product for Nepal is that it is on the expensive side but more then one farmer could invest their money in this product. A problem with this product for Canada is that there is no guaranty that this product will sell well in Nepal and the company could end up loosing money.</a:t>
            </a:r>
            <a:endParaRPr lang="en-CA" dirty="0"/>
          </a:p>
        </p:txBody>
      </p:sp>
      <p:sp>
        <p:nvSpPr>
          <p:cNvPr id="4" name="Slide Number Placeholder 3"/>
          <p:cNvSpPr>
            <a:spLocks noGrp="1"/>
          </p:cNvSpPr>
          <p:nvPr>
            <p:ph type="sldNum" sz="quarter" idx="10"/>
          </p:nvPr>
        </p:nvSpPr>
        <p:spPr/>
        <p:txBody>
          <a:bodyPr/>
          <a:lstStyle/>
          <a:p>
            <a:fld id="{408D48EF-8A5A-458C-9691-24D398681417}" type="slidenum">
              <a:rPr lang="en-CA" smtClean="0"/>
              <a:t>8</a:t>
            </a:fld>
            <a:endParaRPr lang="en-CA"/>
          </a:p>
        </p:txBody>
      </p:sp>
    </p:spTree>
    <p:extLst>
      <p:ext uri="{BB962C8B-B14F-4D97-AF65-F5344CB8AC3E}">
        <p14:creationId xmlns:p14="http://schemas.microsoft.com/office/powerpoint/2010/main" val="120560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08D48EF-8A5A-458C-9691-24D398681417}" type="slidenum">
              <a:rPr lang="en-CA" smtClean="0"/>
              <a:t>9</a:t>
            </a:fld>
            <a:endParaRPr lang="en-CA"/>
          </a:p>
        </p:txBody>
      </p:sp>
    </p:spTree>
    <p:extLst>
      <p:ext uri="{BB962C8B-B14F-4D97-AF65-F5344CB8AC3E}">
        <p14:creationId xmlns:p14="http://schemas.microsoft.com/office/powerpoint/2010/main" val="2262018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08D48EF-8A5A-458C-9691-24D398681417}" type="slidenum">
              <a:rPr lang="en-CA" smtClean="0"/>
              <a:t>10</a:t>
            </a:fld>
            <a:endParaRPr lang="en-CA"/>
          </a:p>
        </p:txBody>
      </p:sp>
    </p:spTree>
    <p:extLst>
      <p:ext uri="{BB962C8B-B14F-4D97-AF65-F5344CB8AC3E}">
        <p14:creationId xmlns:p14="http://schemas.microsoft.com/office/powerpoint/2010/main" val="2385369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7B225C-F862-45D1-9DFC-A13668CEBC01}" type="datetimeFigureOut">
              <a:rPr lang="en-CA" smtClean="0"/>
              <a:t>2014-11-10</a:t>
            </a:fld>
            <a:endParaRPr lang="en-CA"/>
          </a:p>
        </p:txBody>
      </p:sp>
      <p:sp>
        <p:nvSpPr>
          <p:cNvPr id="5" name="Footer Placeholder 4"/>
          <p:cNvSpPr>
            <a:spLocks noGrp="1"/>
          </p:cNvSpPr>
          <p:nvPr>
            <p:ph type="ftr" sz="quarter" idx="11"/>
          </p:nvPr>
        </p:nvSpPr>
        <p:spPr/>
        <p:txBody>
          <a:bodyPr/>
          <a:lstStyle/>
          <a:p>
            <a:endParaRPr lang="en-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3C4BB0F-C086-4DA3-94E3-DFE170EC21C5}" type="slidenum">
              <a:rPr lang="en-CA" smtClean="0"/>
              <a:t>‹#›</a:t>
            </a:fld>
            <a:endParaRPr lang="en-CA"/>
          </a:p>
        </p:txBody>
      </p:sp>
    </p:spTree>
    <p:extLst>
      <p:ext uri="{BB962C8B-B14F-4D97-AF65-F5344CB8AC3E}">
        <p14:creationId xmlns:p14="http://schemas.microsoft.com/office/powerpoint/2010/main" val="1026863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7B225C-F862-45D1-9DFC-A13668CEBC01}" type="datetimeFigureOut">
              <a:rPr lang="en-CA" smtClean="0"/>
              <a:t>2014-11-10</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3C4BB0F-C086-4DA3-94E3-DFE170EC21C5}" type="slidenum">
              <a:rPr lang="en-CA" smtClean="0"/>
              <a:t>‹#›</a:t>
            </a:fld>
            <a:endParaRPr lang="en-CA"/>
          </a:p>
        </p:txBody>
      </p:sp>
    </p:spTree>
    <p:extLst>
      <p:ext uri="{BB962C8B-B14F-4D97-AF65-F5344CB8AC3E}">
        <p14:creationId xmlns:p14="http://schemas.microsoft.com/office/powerpoint/2010/main" val="1917218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7B225C-F862-45D1-9DFC-A13668CEBC01}" type="datetimeFigureOut">
              <a:rPr lang="en-CA" smtClean="0"/>
              <a:t>2014-11-10</a:t>
            </a:fld>
            <a:endParaRPr lang="en-CA"/>
          </a:p>
        </p:txBody>
      </p:sp>
      <p:sp>
        <p:nvSpPr>
          <p:cNvPr id="5" name="Footer Placeholder 4"/>
          <p:cNvSpPr>
            <a:spLocks noGrp="1"/>
          </p:cNvSpPr>
          <p:nvPr>
            <p:ph type="ftr" sz="quarter" idx="11"/>
          </p:nvPr>
        </p:nvSpPr>
        <p:spPr/>
        <p:txBody>
          <a:bodyPr/>
          <a:lstStyle/>
          <a:p>
            <a:endParaRPr lang="en-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3C4BB0F-C086-4DA3-94E3-DFE170EC21C5}" type="slidenum">
              <a:rPr lang="en-CA" smtClean="0"/>
              <a:t>‹#›</a:t>
            </a:fld>
            <a:endParaRPr lang="en-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3486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E7B225C-F862-45D1-9DFC-A13668CEBC01}" type="datetimeFigureOut">
              <a:rPr lang="en-CA" smtClean="0"/>
              <a:t>2014-11-10</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C4BB0F-C086-4DA3-94E3-DFE170EC21C5}" type="slidenum">
              <a:rPr lang="en-CA" smtClean="0"/>
              <a:t>‹#›</a:t>
            </a:fld>
            <a:endParaRPr lang="en-CA"/>
          </a:p>
        </p:txBody>
      </p:sp>
    </p:spTree>
    <p:extLst>
      <p:ext uri="{BB962C8B-B14F-4D97-AF65-F5344CB8AC3E}">
        <p14:creationId xmlns:p14="http://schemas.microsoft.com/office/powerpoint/2010/main" val="590428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E7B225C-F862-45D1-9DFC-A13668CEBC01}" type="datetimeFigureOut">
              <a:rPr lang="en-CA" smtClean="0"/>
              <a:t>2014-11-10</a:t>
            </a:fld>
            <a:endParaRPr lang="en-CA"/>
          </a:p>
        </p:txBody>
      </p:sp>
      <p:sp>
        <p:nvSpPr>
          <p:cNvPr id="6" name="Footer Placeholder 5"/>
          <p:cNvSpPr>
            <a:spLocks noGrp="1"/>
          </p:cNvSpPr>
          <p:nvPr>
            <p:ph type="ftr" sz="quarter" idx="11"/>
          </p:nvPr>
        </p:nvSpPr>
        <p:spPr/>
        <p:txBody>
          <a:bodyPr/>
          <a:lstStyle/>
          <a:p>
            <a:endParaRPr lang="en-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C4BB0F-C086-4DA3-94E3-DFE170EC21C5}" type="slidenum">
              <a:rPr lang="en-CA" smtClean="0"/>
              <a:t>‹#›</a:t>
            </a:fld>
            <a:endParaRPr lang="en-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60083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E7B225C-F862-45D1-9DFC-A13668CEBC01}" type="datetimeFigureOut">
              <a:rPr lang="en-CA" smtClean="0"/>
              <a:t>2014-11-10</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C4BB0F-C086-4DA3-94E3-DFE170EC21C5}" type="slidenum">
              <a:rPr lang="en-CA" smtClean="0"/>
              <a:t>‹#›</a:t>
            </a:fld>
            <a:endParaRPr lang="en-CA"/>
          </a:p>
        </p:txBody>
      </p:sp>
    </p:spTree>
    <p:extLst>
      <p:ext uri="{BB962C8B-B14F-4D97-AF65-F5344CB8AC3E}">
        <p14:creationId xmlns:p14="http://schemas.microsoft.com/office/powerpoint/2010/main" val="723783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7B225C-F862-45D1-9DFC-A13668CEBC01}" type="datetimeFigureOut">
              <a:rPr lang="en-CA" smtClean="0"/>
              <a:t>2014-11-10</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3C4BB0F-C086-4DA3-94E3-DFE170EC21C5}" type="slidenum">
              <a:rPr lang="en-CA" smtClean="0"/>
              <a:t>‹#›</a:t>
            </a:fld>
            <a:endParaRPr lang="en-CA"/>
          </a:p>
        </p:txBody>
      </p:sp>
    </p:spTree>
    <p:extLst>
      <p:ext uri="{BB962C8B-B14F-4D97-AF65-F5344CB8AC3E}">
        <p14:creationId xmlns:p14="http://schemas.microsoft.com/office/powerpoint/2010/main" val="1003624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7B225C-F862-45D1-9DFC-A13668CEBC01}" type="datetimeFigureOut">
              <a:rPr lang="en-CA" smtClean="0"/>
              <a:t>2014-11-10</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3C4BB0F-C086-4DA3-94E3-DFE170EC21C5}" type="slidenum">
              <a:rPr lang="en-CA" smtClean="0"/>
              <a:t>‹#›</a:t>
            </a:fld>
            <a:endParaRPr lang="en-CA"/>
          </a:p>
        </p:txBody>
      </p:sp>
    </p:spTree>
    <p:extLst>
      <p:ext uri="{BB962C8B-B14F-4D97-AF65-F5344CB8AC3E}">
        <p14:creationId xmlns:p14="http://schemas.microsoft.com/office/powerpoint/2010/main" val="2608990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7B225C-F862-45D1-9DFC-A13668CEBC01}" type="datetimeFigureOut">
              <a:rPr lang="en-CA" smtClean="0"/>
              <a:t>2014-11-10</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3C4BB0F-C086-4DA3-94E3-DFE170EC21C5}" type="slidenum">
              <a:rPr lang="en-CA" smtClean="0"/>
              <a:t>‹#›</a:t>
            </a:fld>
            <a:endParaRPr lang="en-CA"/>
          </a:p>
        </p:txBody>
      </p:sp>
    </p:spTree>
    <p:extLst>
      <p:ext uri="{BB962C8B-B14F-4D97-AF65-F5344CB8AC3E}">
        <p14:creationId xmlns:p14="http://schemas.microsoft.com/office/powerpoint/2010/main" val="135768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7B225C-F862-45D1-9DFC-A13668CEBC01}" type="datetimeFigureOut">
              <a:rPr lang="en-CA" smtClean="0"/>
              <a:t>2014-11-10</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3C4BB0F-C086-4DA3-94E3-DFE170EC21C5}" type="slidenum">
              <a:rPr lang="en-CA" smtClean="0"/>
              <a:t>‹#›</a:t>
            </a:fld>
            <a:endParaRPr lang="en-CA"/>
          </a:p>
        </p:txBody>
      </p:sp>
    </p:spTree>
    <p:extLst>
      <p:ext uri="{BB962C8B-B14F-4D97-AF65-F5344CB8AC3E}">
        <p14:creationId xmlns:p14="http://schemas.microsoft.com/office/powerpoint/2010/main" val="278725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7B225C-F862-45D1-9DFC-A13668CEBC01}" type="datetimeFigureOut">
              <a:rPr lang="en-CA" smtClean="0"/>
              <a:t>2014-11-10</a:t>
            </a:fld>
            <a:endParaRPr lang="en-CA"/>
          </a:p>
        </p:txBody>
      </p:sp>
      <p:sp>
        <p:nvSpPr>
          <p:cNvPr id="6" name="Footer Placeholder 5"/>
          <p:cNvSpPr>
            <a:spLocks noGrp="1"/>
          </p:cNvSpPr>
          <p:nvPr>
            <p:ph type="ftr" sz="quarter" idx="11"/>
          </p:nvPr>
        </p:nvSpPr>
        <p:spPr/>
        <p:txBody>
          <a:bodyPr/>
          <a:lstStyle/>
          <a:p>
            <a:endParaRPr lang="en-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3C4BB0F-C086-4DA3-94E3-DFE170EC21C5}" type="slidenum">
              <a:rPr lang="en-CA" smtClean="0"/>
              <a:t>‹#›</a:t>
            </a:fld>
            <a:endParaRPr lang="en-CA"/>
          </a:p>
        </p:txBody>
      </p:sp>
    </p:spTree>
    <p:extLst>
      <p:ext uri="{BB962C8B-B14F-4D97-AF65-F5344CB8AC3E}">
        <p14:creationId xmlns:p14="http://schemas.microsoft.com/office/powerpoint/2010/main" val="2111545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7B225C-F862-45D1-9DFC-A13668CEBC01}" type="datetimeFigureOut">
              <a:rPr lang="en-CA" smtClean="0"/>
              <a:t>2014-11-10</a:t>
            </a:fld>
            <a:endParaRPr lang="en-CA"/>
          </a:p>
        </p:txBody>
      </p:sp>
      <p:sp>
        <p:nvSpPr>
          <p:cNvPr id="8" name="Footer Placeholder 7"/>
          <p:cNvSpPr>
            <a:spLocks noGrp="1"/>
          </p:cNvSpPr>
          <p:nvPr>
            <p:ph type="ftr" sz="quarter" idx="11"/>
          </p:nvPr>
        </p:nvSpPr>
        <p:spPr/>
        <p:txBody>
          <a:bodyPr/>
          <a:lstStyle/>
          <a:p>
            <a:endParaRPr lang="en-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3C4BB0F-C086-4DA3-94E3-DFE170EC21C5}" type="slidenum">
              <a:rPr lang="en-CA" smtClean="0"/>
              <a:t>‹#›</a:t>
            </a:fld>
            <a:endParaRPr lang="en-CA"/>
          </a:p>
        </p:txBody>
      </p:sp>
    </p:spTree>
    <p:extLst>
      <p:ext uri="{BB962C8B-B14F-4D97-AF65-F5344CB8AC3E}">
        <p14:creationId xmlns:p14="http://schemas.microsoft.com/office/powerpoint/2010/main" val="142537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7B225C-F862-45D1-9DFC-A13668CEBC01}" type="datetimeFigureOut">
              <a:rPr lang="en-CA" smtClean="0"/>
              <a:t>2014-11-10</a:t>
            </a:fld>
            <a:endParaRPr lang="en-CA"/>
          </a:p>
        </p:txBody>
      </p:sp>
      <p:sp>
        <p:nvSpPr>
          <p:cNvPr id="4" name="Footer Placeholder 3"/>
          <p:cNvSpPr>
            <a:spLocks noGrp="1"/>
          </p:cNvSpPr>
          <p:nvPr>
            <p:ph type="ftr" sz="quarter" idx="11"/>
          </p:nvPr>
        </p:nvSpPr>
        <p:spPr/>
        <p:txBody>
          <a:bodyPr/>
          <a:lstStyle/>
          <a:p>
            <a:endParaRPr lang="en-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3C4BB0F-C086-4DA3-94E3-DFE170EC21C5}" type="slidenum">
              <a:rPr lang="en-CA" smtClean="0"/>
              <a:t>‹#›</a:t>
            </a:fld>
            <a:endParaRPr lang="en-CA"/>
          </a:p>
        </p:txBody>
      </p:sp>
    </p:spTree>
    <p:extLst>
      <p:ext uri="{BB962C8B-B14F-4D97-AF65-F5344CB8AC3E}">
        <p14:creationId xmlns:p14="http://schemas.microsoft.com/office/powerpoint/2010/main" val="1929486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B225C-F862-45D1-9DFC-A13668CEBC01}" type="datetimeFigureOut">
              <a:rPr lang="en-CA" smtClean="0"/>
              <a:t>2014-11-10</a:t>
            </a:fld>
            <a:endParaRPr lang="en-CA"/>
          </a:p>
        </p:txBody>
      </p:sp>
      <p:sp>
        <p:nvSpPr>
          <p:cNvPr id="3" name="Footer Placeholder 2"/>
          <p:cNvSpPr>
            <a:spLocks noGrp="1"/>
          </p:cNvSpPr>
          <p:nvPr>
            <p:ph type="ftr" sz="quarter" idx="11"/>
          </p:nvPr>
        </p:nvSpPr>
        <p:spPr/>
        <p:txBody>
          <a:bodyPr/>
          <a:lstStyle/>
          <a:p>
            <a:endParaRPr lang="en-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3C4BB0F-C086-4DA3-94E3-DFE170EC21C5}" type="slidenum">
              <a:rPr lang="en-CA" smtClean="0"/>
              <a:t>‹#›</a:t>
            </a:fld>
            <a:endParaRPr lang="en-CA"/>
          </a:p>
        </p:txBody>
      </p:sp>
    </p:spTree>
    <p:extLst>
      <p:ext uri="{BB962C8B-B14F-4D97-AF65-F5344CB8AC3E}">
        <p14:creationId xmlns:p14="http://schemas.microsoft.com/office/powerpoint/2010/main" val="3216907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7B225C-F862-45D1-9DFC-A13668CEBC01}" type="datetimeFigureOut">
              <a:rPr lang="en-CA" smtClean="0"/>
              <a:t>2014-11-10</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3C4BB0F-C086-4DA3-94E3-DFE170EC21C5}" type="slidenum">
              <a:rPr lang="en-CA" smtClean="0"/>
              <a:t>‹#›</a:t>
            </a:fld>
            <a:endParaRPr lang="en-CA"/>
          </a:p>
        </p:txBody>
      </p:sp>
    </p:spTree>
    <p:extLst>
      <p:ext uri="{BB962C8B-B14F-4D97-AF65-F5344CB8AC3E}">
        <p14:creationId xmlns:p14="http://schemas.microsoft.com/office/powerpoint/2010/main" val="2714036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7B225C-F862-45D1-9DFC-A13668CEBC01}" type="datetimeFigureOut">
              <a:rPr lang="en-CA" smtClean="0"/>
              <a:t>2014-11-10</a:t>
            </a:fld>
            <a:endParaRPr lang="en-CA"/>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C4BB0F-C086-4DA3-94E3-DFE170EC21C5}" type="slidenum">
              <a:rPr lang="en-CA" smtClean="0"/>
              <a:t>‹#›</a:t>
            </a:fld>
            <a:endParaRPr lang="en-CA"/>
          </a:p>
        </p:txBody>
      </p:sp>
    </p:spTree>
    <p:extLst>
      <p:ext uri="{BB962C8B-B14F-4D97-AF65-F5344CB8AC3E}">
        <p14:creationId xmlns:p14="http://schemas.microsoft.com/office/powerpoint/2010/main" val="1187079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E7B225C-F862-45D1-9DFC-A13668CEBC01}" type="datetimeFigureOut">
              <a:rPr lang="en-CA" smtClean="0"/>
              <a:t>2014-11-10</a:t>
            </a:fld>
            <a:endParaRPr lang="en-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3C4BB0F-C086-4DA3-94E3-DFE170EC21C5}" type="slidenum">
              <a:rPr lang="en-CA" smtClean="0"/>
              <a:t>‹#›</a:t>
            </a:fld>
            <a:endParaRPr lang="en-CA"/>
          </a:p>
        </p:txBody>
      </p:sp>
    </p:spTree>
    <p:extLst>
      <p:ext uri="{BB962C8B-B14F-4D97-AF65-F5344CB8AC3E}">
        <p14:creationId xmlns:p14="http://schemas.microsoft.com/office/powerpoint/2010/main" val="189702147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map-of-canada.org/" TargetMode="External"/><Relationship Id="rId7" Type="http://schemas.openxmlformats.org/officeDocument/2006/relationships/hyperlink" Target="http://edit.tetrapak.com/usprocessing/heat-exchangers/plate-heat-exchange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milkfacts.info/Milk%20Processing/Heat%20Treatments%20and%20Pasteurization.htm" TargetMode="External"/><Relationship Id="rId5" Type="http://schemas.openxmlformats.org/officeDocument/2006/relationships/hyperlink" Target="http://cid.oxfordjournals.org/content/48/1/93.short" TargetMode="External"/><Relationship Id="rId4" Type="http://schemas.openxmlformats.org/officeDocument/2006/relationships/hyperlink" Target="http://www.nepembassy.org.uk/fact_file.php"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www.google.ca/url?sa=i&amp;rct=j&amp;q=&amp;esrc=s&amp;source=images&amp;cd=&amp;cad=rja&amp;uact=8&amp;ved=0CAcQjRw&amp;url=http://commons.wikimedia.org/wiki/File:Flag_of_Nepal.svg&amp;ei=bFFdVPDwHYr1yASnnICICg&amp;bvm=bv.79189006,d.aWw&amp;psig=AFQjCNEJYj7H5_-luiM5s9ePKIThAn18cg&amp;ust=1415488199931937" TargetMode="External"/><Relationship Id="rId3" Type="http://schemas.microsoft.com/office/2007/relationships/media" Target="../media/media3.m4a"/><Relationship Id="rId7" Type="http://schemas.openxmlformats.org/officeDocument/2006/relationships/image" Target="../media/image2.gif"/><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notesSlide" Target="../notesSlides/notesSlide1.xml"/><Relationship Id="rId5" Type="http://schemas.openxmlformats.org/officeDocument/2006/relationships/slideLayout" Target="../slideLayouts/slideLayout2.xml"/><Relationship Id="rId10" Type="http://schemas.openxmlformats.org/officeDocument/2006/relationships/image" Target="../media/image1.png"/><Relationship Id="rId4" Type="http://schemas.openxmlformats.org/officeDocument/2006/relationships/audio" Target="../media/media3.m4a"/><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5.m4a"/><Relationship Id="rId7" Type="http://schemas.openxmlformats.org/officeDocument/2006/relationships/image" Target="../media/image4.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audio" Target="../media/media5.m4a"/></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7.m4a"/><Relationship Id="rId7" Type="http://schemas.openxmlformats.org/officeDocument/2006/relationships/image" Target="../media/image5.jp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audio" Target="../media/media7.m4a"/></Relationships>
</file>

<file path=ppt/slides/_rels/slide5.xml.rels><?xml version="1.0" encoding="UTF-8" standalone="yes"?>
<Relationships xmlns="http://schemas.openxmlformats.org/package/2006/relationships"><Relationship Id="rId8" Type="http://schemas.openxmlformats.org/officeDocument/2006/relationships/hyperlink" Target="http://www.google.ca/url?sa=i&amp;rct=j&amp;q=&amp;esrc=s&amp;source=images&amp;cd=&amp;cad=rja&amp;uact=8&amp;ved=0CAcQjRw&amp;url=http://www.canadianpackaging.com/events/tetra-pak-idea-execution-137616/&amp;ei=iW9dVL2qM4P4yQS024CoCw&amp;psig=AFQjCNF0JwrEDZH2eOe98FhAfvCTDDeJJg&amp;ust=1415495939591196" TargetMode="External"/><Relationship Id="rId3" Type="http://schemas.microsoft.com/office/2007/relationships/media" Target="../media/media9.m4a"/><Relationship Id="rId7" Type="http://schemas.openxmlformats.org/officeDocument/2006/relationships/image" Target="../media/image6.gif"/><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notesSlide" Target="../notesSlides/notesSlide4.xml"/><Relationship Id="rId5" Type="http://schemas.openxmlformats.org/officeDocument/2006/relationships/slideLayout" Target="../slideLayouts/slideLayout2.xml"/><Relationship Id="rId10" Type="http://schemas.openxmlformats.org/officeDocument/2006/relationships/image" Target="../media/image1.png"/><Relationship Id="rId4" Type="http://schemas.openxmlformats.org/officeDocument/2006/relationships/audio" Target="../media/media9.m4a"/><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11.m4a"/><Relationship Id="rId7" Type="http://schemas.openxmlformats.org/officeDocument/2006/relationships/image" Target="../media/image8.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audio" Target="../media/media11.m4a"/><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media" Target="../media/media13.m4a"/><Relationship Id="rId7" Type="http://schemas.openxmlformats.org/officeDocument/2006/relationships/image" Target="../media/image10.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audio" Target="../media/media13.m4a"/><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microsoft.com/office/2007/relationships/media" Target="../media/media15.m4a"/><Relationship Id="rId7" Type="http://schemas.openxmlformats.org/officeDocument/2006/relationships/image" Target="../media/image1.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audio" Target="../media/media15.m4a"/></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hyperlink" Target="mailto:raizada@uoguelph.ca" TargetMode="External"/><Relationship Id="rId5" Type="http://schemas.openxmlformats.org/officeDocument/2006/relationships/hyperlink" Target="mailto:scrocker@mail.uoguelph.ca" TargetMode="Externa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CA" dirty="0" smtClean="0"/>
              <a:t>Milk Pasteurization Equipment </a:t>
            </a:r>
            <a:endParaRPr lang="en-CA" dirty="0"/>
          </a:p>
        </p:txBody>
      </p:sp>
      <p:sp>
        <p:nvSpPr>
          <p:cNvPr id="3" name="Subtitle 2"/>
          <p:cNvSpPr>
            <a:spLocks noGrp="1"/>
          </p:cNvSpPr>
          <p:nvPr>
            <p:ph type="subTitle" idx="1"/>
          </p:nvPr>
        </p:nvSpPr>
        <p:spPr/>
        <p:txBody>
          <a:bodyPr/>
          <a:lstStyle/>
          <a:p>
            <a:r>
              <a:rPr lang="en-CA" dirty="0" smtClean="0"/>
              <a:t>Shannon Crocker </a:t>
            </a:r>
          </a:p>
          <a:p>
            <a:r>
              <a:rPr lang="en-CA" dirty="0" smtClean="0"/>
              <a:t>University of Guelph</a:t>
            </a:r>
            <a:endParaRPr lang="en-CA"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99812" y="589547"/>
            <a:ext cx="609600" cy="609600"/>
          </a:xfrm>
          <a:prstGeom prst="rect">
            <a:avLst/>
          </a:prstGeom>
        </p:spPr>
      </p:pic>
    </p:spTree>
    <p:extLst>
      <p:ext uri="{BB962C8B-B14F-4D97-AF65-F5344CB8AC3E}">
        <p14:creationId xmlns:p14="http://schemas.microsoft.com/office/powerpoint/2010/main" val="3226501944"/>
      </p:ext>
    </p:extLst>
  </p:cSld>
  <p:clrMapOvr>
    <a:masterClrMapping/>
  </p:clrMapOvr>
  <mc:AlternateContent xmlns:mc="http://schemas.openxmlformats.org/markup-compatibility/2006" xmlns:p14="http://schemas.microsoft.com/office/powerpoint/2010/main">
    <mc:Choice Requires="p14">
      <p:transition spd="slow" p14:dur="2000" advTm="13759"/>
    </mc:Choice>
    <mc:Fallback xmlns="">
      <p:transition spd="slow" advTm="137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335" objId="4"/>
        <p14:stopEvt time="10644"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1873" y="575984"/>
            <a:ext cx="8911687" cy="1280890"/>
          </a:xfrm>
        </p:spPr>
        <p:txBody>
          <a:bodyPr/>
          <a:lstStyle/>
          <a:p>
            <a:r>
              <a:rPr lang="en-CA" dirty="0" smtClean="0"/>
              <a:t>References </a:t>
            </a:r>
            <a:endParaRPr lang="en-CA" dirty="0"/>
          </a:p>
        </p:txBody>
      </p:sp>
      <p:sp>
        <p:nvSpPr>
          <p:cNvPr id="3" name="Content Placeholder 2"/>
          <p:cNvSpPr>
            <a:spLocks noGrp="1"/>
          </p:cNvSpPr>
          <p:nvPr>
            <p:ph idx="1"/>
          </p:nvPr>
        </p:nvSpPr>
        <p:spPr>
          <a:xfrm>
            <a:off x="1771065" y="1856874"/>
            <a:ext cx="8915400" cy="4186989"/>
          </a:xfrm>
        </p:spPr>
        <p:txBody>
          <a:bodyPr>
            <a:normAutofit/>
          </a:bodyPr>
          <a:lstStyle/>
          <a:p>
            <a:r>
              <a:rPr lang="en-CA" dirty="0" smtClean="0"/>
              <a:t>Canada Map. Map of Canada. [Website]. </a:t>
            </a:r>
            <a:r>
              <a:rPr lang="en-CA" dirty="0"/>
              <a:t>Retrieved from </a:t>
            </a:r>
            <a:r>
              <a:rPr lang="en-CA" dirty="0">
                <a:hlinkClick r:id="rId3"/>
              </a:rPr>
              <a:t>http://www.map-of-canada.org</a:t>
            </a:r>
            <a:r>
              <a:rPr lang="en-CA" dirty="0" smtClean="0">
                <a:hlinkClick r:id="rId3"/>
              </a:rPr>
              <a:t>/</a:t>
            </a:r>
            <a:endParaRPr lang="en-CA" dirty="0" smtClean="0"/>
          </a:p>
          <a:p>
            <a:r>
              <a:rPr lang="en-CA" dirty="0" smtClean="0"/>
              <a:t>Embassy of Nepal. A Quick Look at Nepal. [Website]. Retrieved from </a:t>
            </a:r>
            <a:r>
              <a:rPr lang="en-CA" dirty="0" smtClean="0">
                <a:hlinkClick r:id="rId4"/>
              </a:rPr>
              <a:t>http</a:t>
            </a:r>
            <a:r>
              <a:rPr lang="en-CA" dirty="0">
                <a:hlinkClick r:id="rId4"/>
              </a:rPr>
              <a:t>://</a:t>
            </a:r>
            <a:r>
              <a:rPr lang="en-CA" dirty="0" smtClean="0">
                <a:hlinkClick r:id="rId4"/>
              </a:rPr>
              <a:t>www.nepembassy.org.uk/fact_file.php</a:t>
            </a:r>
            <a:endParaRPr lang="en-CA" dirty="0" smtClean="0"/>
          </a:p>
          <a:p>
            <a:r>
              <a:rPr lang="en-CA" dirty="0" err="1" smtClean="0"/>
              <a:t>LeJeune</a:t>
            </a:r>
            <a:r>
              <a:rPr lang="en-CA" dirty="0"/>
              <a:t>, J.T. </a:t>
            </a:r>
            <a:r>
              <a:rPr lang="en-CA" dirty="0" err="1"/>
              <a:t>Rajala</a:t>
            </a:r>
            <a:r>
              <a:rPr lang="en-CA" dirty="0"/>
              <a:t>-Schultz, P.J. (2009). Clinical Infectious Diseases. Unpasteurized Milk: A          Continued Public Health Threat, 48 (1): 93-100). Retrieved from </a:t>
            </a:r>
            <a:r>
              <a:rPr lang="en-CA" u="sng" dirty="0">
                <a:hlinkClick r:id="rId5"/>
              </a:rPr>
              <a:t>http://cid.oxfordjournals.org/content/48/1/93.short</a:t>
            </a:r>
            <a:endParaRPr lang="en-CA" dirty="0"/>
          </a:p>
          <a:p>
            <a:r>
              <a:rPr lang="en-CA" dirty="0"/>
              <a:t>Milk Facts. Heat Treatment and Pasteurization. [website]. Retrieved from </a:t>
            </a:r>
            <a:r>
              <a:rPr lang="en-CA" u="sng" dirty="0">
                <a:hlinkClick r:id="rId6"/>
              </a:rPr>
              <a:t>http://www.milkfacts.info/Milk%20Processing/Heat%20Treatments%20and%20Pasteurization.htm</a:t>
            </a:r>
            <a:endParaRPr lang="en-CA" dirty="0"/>
          </a:p>
          <a:p>
            <a:r>
              <a:rPr lang="en-CA" dirty="0"/>
              <a:t>Tetra Pak Inc. Tetra </a:t>
            </a:r>
            <a:r>
              <a:rPr lang="en-CA" dirty="0" err="1"/>
              <a:t>Plex</a:t>
            </a:r>
            <a:r>
              <a:rPr lang="en-CA" dirty="0"/>
              <a:t> Plate Heating Exchangers. [company website]. Retrieved from </a:t>
            </a:r>
            <a:r>
              <a:rPr lang="en-CA" u="sng" dirty="0">
                <a:hlinkClick r:id="rId7"/>
              </a:rPr>
              <a:t>http://edit.tetrapak.com/usprocessing/heat-exchangers/plate-heat-exchangers</a:t>
            </a:r>
            <a:endParaRPr lang="en-CA" dirty="0"/>
          </a:p>
          <a:p>
            <a:endParaRPr lang="en-CA" dirty="0"/>
          </a:p>
          <a:p>
            <a:endParaRPr lang="en-CA" dirty="0"/>
          </a:p>
          <a:p>
            <a:endParaRPr lang="en-CA" dirty="0"/>
          </a:p>
        </p:txBody>
      </p:sp>
    </p:spTree>
    <p:extLst>
      <p:ext uri="{BB962C8B-B14F-4D97-AF65-F5344CB8AC3E}">
        <p14:creationId xmlns:p14="http://schemas.microsoft.com/office/powerpoint/2010/main" val="1659455963"/>
      </p:ext>
    </p:extLst>
  </p:cSld>
  <p:clrMapOvr>
    <a:masterClrMapping/>
  </p:clrMapOvr>
  <mc:AlternateContent xmlns:mc="http://schemas.openxmlformats.org/markup-compatibility/2006" xmlns:p14="http://schemas.microsoft.com/office/powerpoint/2010/main">
    <mc:Choice Requires="p14">
      <p:transition spd="slow" p14:dur="2000" advTm="1946"/>
    </mc:Choice>
    <mc:Fallback xmlns="">
      <p:transition spd="slow" advTm="194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About Nepal</a:t>
            </a:r>
            <a:endParaRPr lang="en-CA" dirty="0"/>
          </a:p>
        </p:txBody>
      </p:sp>
      <p:sp>
        <p:nvSpPr>
          <p:cNvPr id="3" name="Content Placeholder 2"/>
          <p:cNvSpPr>
            <a:spLocks noGrp="1"/>
          </p:cNvSpPr>
          <p:nvPr>
            <p:ph idx="1"/>
          </p:nvPr>
        </p:nvSpPr>
        <p:spPr>
          <a:xfrm>
            <a:off x="2198554" y="1882284"/>
            <a:ext cx="2639611" cy="4108180"/>
          </a:xfrm>
        </p:spPr>
        <p:txBody>
          <a:bodyPr/>
          <a:lstStyle/>
          <a:p>
            <a:r>
              <a:rPr lang="en-CA" dirty="0" smtClean="0"/>
              <a:t>Landlocked by India and China</a:t>
            </a:r>
          </a:p>
          <a:p>
            <a:r>
              <a:rPr lang="en-CA" dirty="0" smtClean="0"/>
              <a:t>Capital </a:t>
            </a:r>
            <a:r>
              <a:rPr lang="en-CA" dirty="0" err="1" smtClean="0"/>
              <a:t>Katmanduo</a:t>
            </a:r>
            <a:endParaRPr lang="en-CA" dirty="0" smtClean="0"/>
          </a:p>
          <a:p>
            <a:endParaRPr lang="en-CA" dirty="0" smtClean="0"/>
          </a:p>
          <a:p>
            <a:endParaRPr lang="en-CA" dirty="0" smtClean="0"/>
          </a:p>
          <a:p>
            <a:endParaRPr lang="en-CA"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8165" y="1905000"/>
            <a:ext cx="7353835" cy="4085464"/>
          </a:xfrm>
          <a:prstGeom prst="rect">
            <a:avLst/>
          </a:prstGeom>
        </p:spPr>
      </p:pic>
      <p:sp>
        <p:nvSpPr>
          <p:cNvPr id="5" name="Rectangle 4"/>
          <p:cNvSpPr/>
          <p:nvPr/>
        </p:nvSpPr>
        <p:spPr>
          <a:xfrm>
            <a:off x="5890805" y="5990464"/>
            <a:ext cx="5248553" cy="369332"/>
          </a:xfrm>
          <a:prstGeom prst="rect">
            <a:avLst/>
          </a:prstGeom>
        </p:spPr>
        <p:txBody>
          <a:bodyPr wrap="none">
            <a:spAutoFit/>
          </a:bodyPr>
          <a:lstStyle/>
          <a:p>
            <a:r>
              <a:rPr lang="en-CA" dirty="0" smtClean="0"/>
              <a:t>http://www.nepembassy.org.uk/fact_file.php</a:t>
            </a:r>
            <a:endParaRPr lang="en-CA" dirty="0"/>
          </a:p>
        </p:txBody>
      </p:sp>
      <p:sp>
        <p:nvSpPr>
          <p:cNvPr id="6" name="Rectangle 5"/>
          <p:cNvSpPr/>
          <p:nvPr/>
        </p:nvSpPr>
        <p:spPr>
          <a:xfrm>
            <a:off x="644202" y="6036630"/>
            <a:ext cx="3897446" cy="646331"/>
          </a:xfrm>
          <a:prstGeom prst="rect">
            <a:avLst/>
          </a:prstGeom>
        </p:spPr>
        <p:txBody>
          <a:bodyPr wrap="square">
            <a:spAutoFit/>
          </a:bodyPr>
          <a:lstStyle/>
          <a:p>
            <a:r>
              <a:rPr lang="en-CA" dirty="0"/>
              <a:t>http://commons.wikimedia.org/wiki/File:Flag_of_Nepal.svg</a:t>
            </a:r>
          </a:p>
        </p:txBody>
      </p:sp>
      <p:sp>
        <p:nvSpPr>
          <p:cNvPr id="7" name="AutoShape 2" descr="data:image/jpeg;base64,/9j/4AAQSkZJRgABAQAAAQABAAD/2wCEAAkGBxQHERUSBxQVFhQXGR0ZFxYXFxgfIBoXHxoWFh0cHRwbKCggGB0lHBcbIjEhJSorLi4uGB8zOTMsNyg5Li0BCgoKDg0OGxAQGy8kICYsLCw4NC8sLC80MjA0LzcsLC00Mi83LC8sMi0sLCwsNCwwLCwsLCwsLCw0LCwsLCwsLP/AABEIAPgAywMBEQACEQEDEQH/xAAcAAEAAgMBAQEAAAAAAAAAAAAABAUGBwgCAQP/xABEEAABAwIDBQUFBgMGBQUAAAABAAIDBBEFBiESMUFRcRMyYZGxByJSgcEVVGJyk9EjM0JDgqGy4fAUJFOiwiY0krPx/8QAGwEBAAIDAQEAAAAAAAAAAAAAAAUGAgMEBwH/xAA5EQABAwIBCAUNAQADAQAAAAAAAQIDBBEhBRMxQVFxkbESIlKh4RQjMjM0U2FygZLB0fAGQkOiJP/aAAwDAQACEQMRAD8Ah5O9pdRgNo8QvPANLOPvsH4XHePwu8AC1T1RQskxbgvcRsVSrcHYobpy/mCnzDH2mFSB4/qbuc08nNOo9DwuoaWF8S2chIMe16XQtFqMggCAIAgCAIAgCAIAgCAIAgCAIAgCAIAgCAIAgCA5KY3bIA4q1OcjUVy6iGijWR6MbpVUTiSqKsmweUSUT3RSN3OaeHLk4eBuCtbXRTswsqf3A3zQT0knQkRWr/cUNuZO9rEdXaLMoET9wmHcd+Yf2Z8e7v7u5RlRk9W4x4ps1+Jviqkdg7SbNY8SAGMggi4I3EcweKjDrPSAIAgCAIAgCAIAgCAIAgCAIAgCAIAgCAIAgCA5Mp+83qPVWef1Tty8iNofaY/mbzLmSMSCzxdVGKZ8TukxbHq9VSQ1TM3M26cty6iuqKEs1i1H+P8Aqp+lymyTqyYL3eBRMp/5uanu+Drt/wDSfvenAuspZ3qcrkCmdtw31heTs+Oyd8Z6aa6grrnpWTacF2kBFO5mGo3dlPOlNmhv/Ju2ZQLuhfYOHMjg9viOYvbcoSemkhXraNpIRytemBka5zaEAQBAEAQBAEAQBAEAQBAEAQBAEAQBAEAQHJlP3m9R6qzz+qduXkRtD7TH8zeZdqmnsAQEeopBNruPNd9LlCSHBcW7P0QWU8g09Zd6dV+1Ne9Ne/TvK8sfRuDmEtcDdrmkgg8wRqCrBDURVDeqt/gUGtydU0L7SpbYqaF3L+NPwNmZO9rD6e0WZwXt3Cdo94fnaO+PEa6bidVx1GTkXGLgfIqrU825QVseIxiWge2RjtzmkEHy4+CiXNVq2cllO1FRUuhIWJ9CAIAgCAIAgCAIAgCAIAgCAIAgCAIAgOTKfvN6j1Vnn9U7cvIjaH2mP5m8y7VNPYAgCA+OG1o5ZNe5i9Jq2U1yxMlarHoioupSDUUHGDyU3S5VRerNx/ZS8p/5dUvJSYp2V/C69y4/FT98v5iqctSbeFvLfiY7VjvzN49RYjgQpSSKOduOPxKojpIXK1UsqalN1ZO9o9PmG0dVaCoOmw4+68/gdxP4TY8r2uoaoonxYpih3RVDX4azNlxG8IAgCAIAgCAIAgCAIAgCAIAgCAIAgOTKfvN6j1Vnn9U7cvIjaH2mP5m8y7VNPYAgCAIAgPymgbN3xrzXTT1ckC9VcNmojcoZKpq5vnE621NPinwUraikMW/Uc1YqaujnwTBdn9pPP8pZFqaFekqdJnaT87OXxM1yd7TqjBLR4rtTwDTU/wARg/C494fhd5gLCooGSYswXuOKKqVuDsUN0YFjsGPx9rhUge3iNxaeTmnVp6qGlifGtnJY72vRyXQslrMggCAIAgCAIAgCAIAgCAIAgCAIDkyn7zeo9VZ5/VO3LyI2h9pj+ZvMu1TT2AIAgCAIAgCHxURUspDqKEP1i0PLh/opalyo5nVlxTbr8eZVcp/5iOW8lN1XbNS7tnLcfjh9fNgsokoHuikG5zeXIjc4abjcKbRYp2bU/uBSZYZqWToSIrXJt/sUNv5O9q0VfaLMWzDJuEo/lu63/lnr7viNyi6jJ7m4x4p3+J0xVSOwdgbKa4PF2m4O4jko06j6gCAIAgCAIAgCAIAgCAIAgCA5Mp+83qPVWef1Tty8iNofaY/mbzLtU09gCAIAgCAIAgCA8SRiUWeLrbDPJC7pMWxy1dFBVs6Ezbp3puXUV1RRGPWPUf4qwUuUo5eq/Be4oeU/85PTXfD12d6b01704IX2Uc9VOWCGxHtIOMLzoPyO1MZ6XGp0K6J6SObFcF2kFFUOZ8UN3ZVzhTZnb/yD7SAXdE+we35f1DxFx6KEnpnwr1kw2kjHK1+gyBaDYEAQBAEAQBAEAQBAEAQBAcmU/eb1HqrPP6p25eRG0PtMfzN5l2qaewBAEAQBAEAQBAEAQEeopBNqNDzUhS5Rkh6rsW/2ggMp/wCfp6y72dR+1NC70/KY7yANuheHRFzHNN2vaSCDzBGoKn4Z4qhvVx+HgUKsoKihf0ZUtsXUu5f5TZ+TvayYrRZoG0NwnaNR+dg39W6+B3riqMnXxi4H2Kq1PNtUdWyuY2Sje17HC7XNIII8CFEuarVsqHYioug/ZfD6EAQBAEAQBAEAQBAEByZT95vUeqs8/qnbl5EbQ+0x/M3mXapp7AEAQEnD6GTEniOibtPIJDbgE2BcbX3mwJt4IiXNUszIm9N62T+QusoZXdmCSeKXajdHGbXBGzKXANDgdbWDrjesmtucOUMoJSsY9MUVe7XbuJODZImqoaqWua5hha8MZxfK0XPVota40JO/RfUYtlU11GVomSRsjW/SVLrsRfzyMdhw2WaF87GHsWW2pDoLlwaACe8bkaC9uKwthckXTxtkSJV6y6u/6EVDcEAQBAfHNDxZ2oWTHuY7pNWymqaGOZiskaioupSBUUFtYfJTlLlVHdWbD4/2j+0FKyn/AJdzLyUmKdldP0XXu07yXlzM1TliTawx9gT78brljvzN5+IsfFSUsMczceJVWvkhcqLh8FN15O9odNmS0cv8GoP9m46OP4Hf1dNDv04qGqKN8WOlCQina/eZkuM3BAEAQBAEAQBAEAQHJlP3m9R6qzz+qduXkRtD7TH8zeZdO3Gypp7AmkyHO2D/AGXUbcA/gzjtYjws6znN/ul3kWrJyWUjsm1Oei6LvSb1V/C/Xncx9YkibQyhkoQy09dhtSHx94NdHY2LXMIJDiNoXIOm8La1mKKilWyhlVXMfTSx2XRp+uw2K2FrXF7WgOcAHOsLkC9gTvIFzbqVuK4rnKiNvgh6IvvQxKLNeXzjVKKajc2Ju0093QNbqAGi3G3ksXNulkO+hrUp5889Fctl161NP5rwVmATCCKYyvAvIdkNDSdWtAuTe2p6tWhyWwLjQVT6qPOK3opqxvfaur+uUo13LE7S/wA0YT9hx0sMwtMWOll8C8gNb/dEdutzxWTktgcFDU+UPkkT0bo1PppX635FAsSQCAID8p6cT97fzXVTVkkC9XRs/tBF5RyRT1yddLO7SafFN/0sVlRSmHfqOf8AvcrFTVsc+jBdn9pPP8o5GqKFbuS7e0mj67P6yqZ1k72oz4PaLGdqeHcHX/iMHgT/ADB4ON/HgtVRQMfizBe7wOSKqVMHYm5sFxqDHYxLhUjZG8bb2nk5p1afAqHkifGtnJY72uRyXQsFrMggCAIAgCAIAgOTKfvN6j1Vnn9U7cvIjaH2mP5m8y7VNPYDbOVoIs44U2nrT78PuBw3sLR/DcP7hA8bOC3NRHNsVGufJQVyys0Ox330px4YGDOwNmB1QhzYJWxndJFazhce9qCXN5ge8FrtZbKTqVbqmDOUlldsXlv2XwU3JlvD6fDoA3BDeJ3vA7bngk7yCSbbtw0vdb2oiJgUysmmllVZ/STDRYtFkcoQBAap9o2H4fQOeWGT/inkuLGSXG0ddqTb2tka7hYnS2mq0PRqFsyPNWyoiLbNphdU7kta+/R9SZ7PMkGFzavGm2I1iicNQeD3DgeQ4b9+77GzWppyvlZHIsEK4a1/CfldejQYbnXFhjNbLLEbsB2GHmxulx4E3d/eWD1upM5Nplp6ZrF06V3r+sEKNYneEAQBAERbYofFRFSy6CFUUIdrDoeXD/RTFLlVzerLim3X4895Usp/5hkl5KXqr2dS7tnLceMMxKfApRJhz3RSDiOI5EHRw8DcKZtFOzUqFLkjmppFY9Fa5NSm4cne1SHErRY/swS7hJ/ZuPU/yz108dbKKqMnuZjHinf4nVFUtdg7A2MDfco46j6gCAIAgCAIDkyn7zeo9VZ5/VO3LyI2h9pj+ZvMu1TT2Avsl5hOXKgPdcxP92Vo+Hg4eLTr0JHFZNd0VI/KVElXD0f+SYp+vr+jddTSwY9CBUNZNE6zm31B5EHh1C6MFQpDJJqaReiqtcmBMhibA0NhAa0CwaAAAOQA3BfTS5yuW7lup7Q+BAEBCmwiCeZs80TDKwWa8gXH/wCcDwubb18sl7m9tTK2NYkcvRXUYr7Ss0jC4jTUTv48gs4g/wAuM7z4OO4fM8BfCR1sCVyNk9ZpM89Oqnev6TXwNPLQXIIAgCAIAgCA8SxCUWeFuhqJIXXYpx1lDBWM6Ezb803L/IV1RRGPVmoVgpcoxzdV2Du4oWU/87PS3fH12d6b0/KdxkWT8/VOWbMB7WD/AKTyfdH4Hb2dNRv04rdUUbJcdC7SGiqHMwXFDduV82U2Z2Xw1/vgXdE7R7eo4j8QuPFQs1O+FeshIMka9MC9Wg2BAEAQBAcmU/eb1HqrPP6p25eRG0PtMfzN5l2qaewBAZNlDOMuXDsEdpATcxk6t5lh4Hw3Hw3rJr+iReUMlx1adLQ7b+/3pTuNuYHmOnx1t8PkBdxYdHjq06/MaeK3o5F0FQqqGemW0jcNuriWyyOQIDxNM2BpdO4NaNS5xAAHiTuQya1XLZqXUwDNXtIZTAx5ftI/d2pHuN/L8Z/7eu5anSbCwUOQnvVH1GCbNa/rnuNWTzOqXF9Q4uc43c4m5J5laS1MY1jUa1LIh4QyCAIAgCAIAgCAICNUUYl1boVI0uUpIuq7FO8r2U/89BVXfH1H9y70/Kd5CY6TD3tfC5zHtN2vaSCDzBG5T8U0VQzq4oUOroqiik6MqWXUupdym0sne1q1os0jwFQwf/Ywf5mj5cVwVGTv+UXD9GUVVfB5telqWVjGyUjmvY4Xa5pBBHMEaFRStVq2U7UW5+q+AIAgOTKfvN6j1Vnn9U7cvIjaH2mP5m8y7VNPYAgCAA2II3jUHkfDkh8+BdUmba2jFoKmS34iH/5wVl0lTWcUmTaSRbujT6YcrEh+esQkFnVLvkyIf4hqdN201pkiiT/r73fspq7EJcRN6+WSQ8NtxNugOg+SxVdp2xQRxJaNqJuQjL5c22UJcWUJcWUJcWUJcWUJcWUJcWUJcWUJcWUJcWUJcWUJcWU+PaHiztQs2SOjd0mrZTVPTxzsWOVt0XUpX1FBbWHXwU7S5Va7qy4Lt1eHLcUjKf8Al5I7yUvWTs603bee8nZZzTU5XffDn+6T78TtWO6jgfEWOnyUjLBHMmPEq7JHxOt3Kbtyf7QKbMtmE9jP/wBJ5HvH8Dtz+mh0OihaijfFjpTaSEU7X7zLlyG4IDkyn7zeo9VZ5/VO3LyI2h9pj+ZvMu1TT2AIAgCAIAgItZS9rqzveqlKCvzXUf6PLwKzlzISVSLNAnnNna8eegqyLb1YkW+KHniorVsukk02HzVY2qSKV4BsSxjnC++1wN+q+Oe1uCqiH1rHO0Ifr9i1P3af9GT9ljnY+0nFDLNP2D7Fqfu0/wCjJ+yZ2PtJxQZp+wfYtT92n/Rk/ZM7H2k4oM0/YPsWp+7T/oyfsmdj7ScUGafsH2LU/dp/0ZP2TOx9pOKDNP2D7Fqfu0/6Mn7JnY+0nFBmn7B9i1P3af8ARk/ZM7H2k4oM0/YPsWp+7T/oyfsmdj7ScUGafsH2LU/dp/0ZP2TOx9pOKDNP2D7Fqfu0/wCjJ+yZ2PtJxQZp+wfYtT92n/Rk/ZM7H2k4oM0/YPsWp+7T/oyfsmdj7ScUGafsH2LU/dp/0ZP2TOx9pOKDNP2H0YLUjdT1H6Un7JnY+0nFBm37DYmTs81+F2ix2mqZ4twf2UnaNHUj+IOuvidyjqilhfixyIu9LeB2RSyJg5DbFJiUdWxr4nWDhcBwLT82us5p8CFFOYqLZTruhyvT95vUeqss/qnbl5EdQ+0x/M3mXapp7AEAQBAEAQBARayl7XVne9VKUFfmvNv9Hl4FZy7kNKpFngTzmtO1489BKyhmmbKk/aUurDpLETo8fRw4O4eIJBm54GTtsv0UoMcjonWX6odEYDjUOPwNnw120x3Di13FrhwcP9RcG6r8sTo3dFxKMejkuhYLWZBAEAQBAEAQBAEAQBAEAQBAEByZT95vUeqs8/qnbl5EbQ+0x/M3mXapp7AEAQBAEAQBAEBFrKXtdWd71UpQV+a83J6PLwKxl3ISVSLPAnnNadrx56CVlDNM2VJ+0pdWHSWInR4+jhwdw6EhTc8DJ2WX6KUKOR0TrL9UOiMCxmHHoWz4a7aY7za7i1w4OHL56g3VflidG7ouJRj0cl0LBazIIAgCAIAgCAIAgCAIAgCAIDkyn7zeo9VZ5/VO3LyI2h9pj+ZvMu1TT2AID60XIubeJ4eKHxSbjGETYLIYsRYWu4Hg4c2niP8AZsvqpbBTTT1MdQzpxrdOW8j0VK6vkZFT997g1vUm1+g3noviJczlkbGxXu0IlzNvabltuEtp5aIe4GCF35mi7XHxIBufwhbJG2ITItc6dXsfpv0uOlPphxMDOm9ayfJ+I4PNhjIn1zdjtdosae9ZuzqR/SDtaX10Og4/VSxzw1UUznNjW/RtfZjfjoIC+HQRKyl7XVm/1UpQV+a83J6PLwKxl3ISVSLPAnnNadrx5kvJ+aZsqT9pS6sOksROjx9HDg7h0JCm54Gzssv0UoUcjonWX6odEYFjMWPQtnw120x3m13FrhwcOXz1Buq/JG6N3RcSjHo5LoWC1mQQBAEAQBAEAQBAEAQBAEByZT95vUeqs8/qnbl5EbQ+0x/M3mXapp7AEB8fqCgTSdAy4fDmWkjGIND2vY14PEEtB2mneDqumyOTE89bNLSTuza2VFVO/QpjeVMhnA6100zg+NjT2J47TtDtDgWtuLjQ7V9NwwbHZSTr8sJU0yRollVcfps3rwsZRmfChjdLLAd7m+6eTx7zT/8AID5XWbkuliKoqlaedsmxcd2vuMdybkFmEbM2K2kn3gb2xnwv3nfiO7hzOLI7YqSWUcsvnvHFg3vX9J8OJjPthn26uJnwxbXzc9w/8AsJVxJP/PMtA5213JPEwNayfCAiVlL2urN/qpSgr815uT0eXgVjLuQkqkWeBPOa07XjzJeT80zZUn7Sm95h0liJ0ePo4cHcOhIU3PA2dtl+ilCjkdE6y/VDojAsZix6Fs+Gu2mO82u4tcODhy+huq/JG6N3RcSjXI5LoWC1mQQBAEAQBAEAQBAEAQBAcmU/eb1HqrPP6p25eRG0PtMfzN5l2qaewGWZEw+jxl5p8Xa4SnWORr3Da5sI3XG8aai/LXNiIuCkRlSaqp2pLCvV1pZMPjtMtn9lVO7/ANvNO3rsO/8AELPNIRDf9FOnpMavFPypmeD0P2bBFCXbXZsazata4aLDTW2gWxEsliFqJc9K6S1rqq8SYvppCAIDD8x5EZmCpM9VM9o2WtDWtboBfib31J4LW5l1uTFHld1LDm2MRcVW6qVmJZGw/L8L58SdM9rRuLwC53BrdgN1JXxWNRMTqhytW1UiRxo1FX4d+NzVszg9xMbQ0EkhoJOyOAudTbmVpLU1FRERVueEMiJWUva6s3+qlKCvzXm5PR5eBWMu5CSqRZ4E6+tO148yZk/NM2VJ+0pveYdJYidHj6OHA/Q2U3PA2dtl+ilDjkdE6y/VDofAsZix6Fs+Gu2mO82u4tcODhy+huq/JG6N3RcSbXI5LoWC1mQQBAEAQBAEAQBAEAQHJlP3m9R6qzz+qduXkRtD7TH8zeZdqmnsB9ZIYSHRktLSCHA2IINwQeBBQ+K1HJZUuim/coYrJi9KySvjdHJudtNLQ639bb8D636rpYqqmJ5/lCnZBOrY3Iqb72+C7i6WRxBAEAQBAaV9pWMy4jU9nOx8cUZIja9pG0dxk1334ch1K53qqqXbI1LHFD02qiuXSqY2+H7+O5DEVgTAQBARKyl7XVm/1UpQV+a83J6PLwKxl3ISVSLPAnX1p2vHmTMn5pmypPt03vMdpLETo8fRw4H6aKbngbO2y/RShxyOidZeB0PgeMRY9C2fDXbTHebTxa4cHDl9FX5I3Ru6LiTa5HJdCwWsyCAIAgCAIAgCAIAgOTKfvN6j1Vnn9U7cvIjaH2mP5m8zIaJsbntFc57Y7+8WNBdbwBIH+9xVNQ9clV6NXNoir8cENxZLw7DAA7AyySQalzzeQeOy6xZ8gAt7EbqKblKevv0Z7tTYmju0/VVMwWwhwgCAIAgCAi4lTRVUZGJtY6Pee0AIHjru6r4qJrNsMkjHosSqi/A0xnGmw6B3/p6R5ffVrfejHR7tfIuHRaHdHUXXJ0lc5P8A6GpbboXgn5sYwsCUCAICJWUva6x7/VSlBX5rzcno8vDkVjLuQkqkWeBOvrTtePMmZOzVNlSfbpveY7SWInR4+jhwP0U3UU7Z224KUOOR0TrLwOiMDxiLHYWz4a7aY7zaeLXDg4cvoq/JG6N3RcSbXI5LoT1rMggCAIAgCAIAgCA5Mp+83qPVWef1Tty8iNofaY/mbzLtU09gPUTixwMJIcD7pbe9/C2t+iHxyIqKi6DfeUKWopKVgxuR0kp1IdYlg4NLt7iOJN9SdV0sRbYnn+UJIHzqsDbN5/H4F2sjiCAIAgCA0r7SqeppakjEpXyQvu6G+jbfDsizQ5t7XtqLHjpzvRUXEu2Rn074bxtRHJgu3ffTZTEVgTAQBAEAQESspe11j3+qlaCvzXm5PR5eHIq+XchJUos8CdfWna8eZMydmqbKk+3Te9G7SWInRw+jhwP0U1UU7Z28lKJHI6J1l4HRGB4xFjsLZ8NdtMd5tPFrhwcOX0VfkjdG7ouJNrkcl0J61mQQBAEAQBAEAQHJlP3m9R6qzz+qduXkRtD7TH8zeZdqmnsBluQTR0Mn/FY9MxpYf4UdnOO18Za0E6cPG54BZssmKkRlXymRuZgaq30ro+l17+G0zmo9pdFF/KMr/wAsZH+fZWzOIQLMg1btNk3r+rmUYXXDEoY5ogQ2RocA617EXF7XG5Zot0uRc8SwyOjXSi2JS+moIAgMYxzPFPgc5gr2y3ADtprWltj878Dw4LBXoi2JSmyTNUxZ2NU2Wvjyt3lVjmZcMzNA6Cqm2CdWOdHINh43Ova3HUX1BIWKua5LHVTUFfRypI1l9tlTFNmk1NNH2Ti27XWJF2m4NuIPEFaS3Nd0kRbW3nhDIIAgCAICJWUva6x7/VStBX5rzcno8vDkVfLuQkqUWeBOvrTtePMm5OzVNlSfbp/ejdpLETo4fRw4H6KaqKds7fjqUokUronWU6HwPGIsdhbPhrtpjvNp4tcODhyVekjdG7ouJNrkcl0J6wMggCAIAgCAIDkyn7zeo9VZ5/VO3LyI2h9pj+ZvMu1TT2AID442BQJpOhYJo8Co4zXPDGRRsaSfBoFuZOm4aldKWRMTztzX1NQ7oJdXKq95Q5az03Hqx8DGbDNm8RPecW9643C4NwPwm51sMWvutjvrckOpqdJVW63x2JfR/fFDIsfxMYNTSzyf0NJA5u3NHzcQPms3LZLkdSU61EzYk1r3a+4pcn52izABHPaOo4sJ0d4sJ389nePEarFr0U7soZKkpV6Teszbs3/vRyML9sEGxWRP4OhA+bXvv/g4LXLpJr/PPvTubsdzRP0YKtZPBAEAQBAEAQBARKyl7XWPf6qVoK/Nebk9Hl4cir5dyElSizwJ19adrx5k3J2apcqT7dP70btJYidHD6OHA/RTVRTtnb8dSlEildE6ynQ+CYxFjsLZ8NdtMd5g8WuHBw5KvSRujd0XEm1yOS6E9YGQQBAEAQBAcmU/eb1HqrPP6p25eRG0PtMfzN5l2qaewBAfRb+oXHEcxyQ+bi0zDmCbMEm3Xu0HcjHdYPAcTzcdT00X1zlXSctJRRUrOjGmOtda/wBsIeGVzsMmjmp+9G4OA523joRcfNfEWym6aFs0bo3aFS39u0md+1TMLa5kENE67HtE7jzBFowf+42/Ktsjr6CByFROjc+R6YovR/f4Tia8a4sILCQRqCN4PAg8CtRYlS6WUtMZx+XG2QtxEhzog4CTi5rtiwdwJGzv43111P1XKuk5aajjp3PWPBHWw2Wvo33KpfDrCAIAgCAIAgCAICJWUva6x7/VStBX5rzcno8vDkVfLuQkqUWeBOvrTtePPeTcm5rmypNt0/vRu0liJ0cOfg4cD9FNVFO2dvx1KUSKV0TrKdD4Ji8WOwtnw120x3mDxa4cHDkq9JG6N3RdpJNrkcl0J6wMggCAIAgOTKfvN6j1Vnn9U7cvIjaH2mP5m8y7VNPYAgCAIAgPpN9/+wh8PiH0IAgCAIAgCAIAgCAIAgIlZS9rrHv9VK0FfmvNyejy8ORV8u5CSpRZ4E6+tO14895NybmuXKk23T+9G7SWInRw5jk4cD8tymqinbO346lKJFK6J1lOh8ExeLHIWz4a7aY7zB4tcODhyVekjdG7ou0km1yOS6E9YGQQBAEByZT95vUeqs8/qnbl5EbQ+0x/M3mXapp7AEAQBAEAQBAEAQBAEAQBAEAQBAEAQBARKyl7XWPf6qVoK/N+bk9Hl4cirZdyElSizwJ19adrx57ybk3NcuVJtuC7o3aSxE6OHMcnDgfluU1UU7Z2/HUpRYpXROsp0PgmLxY5C2fDXbTHeYPFrhwcOSr0kbo3dF2kk2uRyXQnrAyCAIDkyn7zeo9VZ5/VO3LyI2h9pj+ZvMu1TT2AIAgCAIAgCAIAgCAIAgCAIAgCAIAgCAICJWUna6x7/VStBX5vzci9Xl4cirZdyF5SizwJ19adrx57ydk3NcuU5tuC7o3aSxE6OHMcnDgfluU1UU7Z2/HUpRYpXROsp0PgmLxY5C2fDXbTHeYPFrhwcOSr0kbo3dF2kk2uRyXQnLAyCA5JBtuVsVLkIiqi3Q99s74j5lasxH2U4IdPltT7x33KO2d8R8ymYj7KcEHltT7x33KO2d8R8ymYj7KcEHltT7x33KO2d8R8ymYj7KcEHltT7x33KO2d8R8ymYj7KcEHltT7x33KO2d8R8ymYj7KcEHltT7x33KO2d8R8ymYj7KcEHltT7x33KO2d8R8ymYj7KcEHltT7x33KO2d8R8ymYj7KcEHltT7x33KO2d8R8ymYj7KcEHltT7x33KO2d8R8ymYj7KcEHltT7x33KO2d8R8ymYj7KcEHltT7x33KO2d8R8ymYj7KcEHltT7x33KO2d8R8ymYj7KcEHltT7x33KO2d8R8ymYj7KcEHltT7x33KO2d8R8ymYj7KcEHltT7x33KO2d8R8ymYj7KcEHltT7x33KO2d8R8ymYj7KcEHltT7x33KO2d8R8ymYj7KcEHltT7x33KO2d8R8ymYj7KcEHltT7x33KO2d8R8ymYj7KcEHltT7x33KeCb71sRERLIc7nK5ek5bqZBkzNkuVJtun96J1u1ivo4cxycOB+W5aKinbM2y6dpshmWNfgdEYLi8WOQtnw120x3mDxa4cHDkq9JG6N3RdpJRrkcl0JywMj//2Q==">
            <a:hlinkClick r:id="rId8"/>
          </p:cNvPr>
          <p:cNvSpPr>
            <a:spLocks noChangeAspect="1" noChangeArrowheads="1"/>
          </p:cNvSpPr>
          <p:nvPr/>
        </p:nvSpPr>
        <p:spPr bwMode="auto">
          <a:xfrm>
            <a:off x="933199" y="3163174"/>
            <a:ext cx="2018548" cy="24636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8" name="Picture 7"/>
          <p:cNvPicPr>
            <a:picLocks noChangeAspect="1"/>
          </p:cNvPicPr>
          <p:nvPr/>
        </p:nvPicPr>
        <p:blipFill>
          <a:blip r:embed="rId9"/>
          <a:stretch>
            <a:fillRect/>
          </a:stretch>
        </p:blipFill>
        <p:spPr>
          <a:xfrm>
            <a:off x="563005" y="3446435"/>
            <a:ext cx="1933575" cy="2362200"/>
          </a:xfrm>
          <a:prstGeom prst="rect">
            <a:avLst/>
          </a:prstGeom>
        </p:spPr>
      </p:pic>
      <p:pic>
        <p:nvPicPr>
          <p:cNvPr id="9" name="First Slid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895012" y="624110"/>
            <a:ext cx="609600" cy="609600"/>
          </a:xfrm>
          <a:prstGeom prst="rect">
            <a:avLst/>
          </a:prstGeom>
        </p:spPr>
      </p:pic>
      <p:pic>
        <p:nvPicPr>
          <p:cNvPr id="10" name="Audio 9">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529490179"/>
      </p:ext>
    </p:extLst>
  </p:cSld>
  <p:clrMapOvr>
    <a:masterClrMapping/>
  </p:clrMapOvr>
  <mc:AlternateContent xmlns:mc="http://schemas.openxmlformats.org/markup-compatibility/2006" xmlns:p14="http://schemas.microsoft.com/office/powerpoint/2010/main">
    <mc:Choice Requires="p14">
      <p:transition spd="slow" p14:dur="2000" advTm="15361"/>
    </mc:Choice>
    <mc:Fallback xmlns="">
      <p:transition spd="slow" advTm="153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fill="hold" display="0">
                  <p:stCondLst>
                    <p:cond delay="indefinite"/>
                  </p:stCondLst>
                  <p:endCondLst>
                    <p:cond evt="onStopAudio" delay="0">
                      <p:tgtEl>
                        <p:sldTgt/>
                      </p:tgtEl>
                    </p:cond>
                  </p:endCondLst>
                </p:cTn>
                <p:tgtEl>
                  <p:spTgt spid="9"/>
                </p:tgtEl>
              </p:cMediaNode>
            </p:audio>
            <p:audio isNarration="1">
              <p:cMediaNode vol="80000" showWhenStopped="0">
                <p:cTn id="11" fill="hold" display="0">
                  <p:stCondLst>
                    <p:cond delay="indefinite"/>
                  </p:stCondLst>
                  <p:endCondLst>
                    <p:cond evt="onStopAudio" delay="0">
                      <p:tgtEl>
                        <p:sldTgt/>
                      </p:tgtEl>
                    </p:cond>
                  </p:endCondLst>
                </p:cTn>
                <p:tgtEl>
                  <p:spTgt spid="10"/>
                </p:tgtEl>
              </p:cMediaNode>
            </p:audio>
          </p:childTnLst>
        </p:cTn>
      </p:par>
    </p:tnLst>
  </p:timing>
  <p:extLst>
    <p:ext uri="{E180D4A7-C9FB-4DFB-919C-405C955672EB}">
      <p14:showEvtLst xmlns:p14="http://schemas.microsoft.com/office/powerpoint/2010/main">
        <p14:playEvt time="28" objId="9"/>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5253" y="337507"/>
            <a:ext cx="8911687" cy="1280890"/>
          </a:xfrm>
        </p:spPr>
        <p:txBody>
          <a:bodyPr/>
          <a:lstStyle/>
          <a:p>
            <a:r>
              <a:rPr lang="en-CA" dirty="0" smtClean="0"/>
              <a:t>Topographical Features </a:t>
            </a:r>
            <a:endParaRPr lang="en-CA" dirty="0"/>
          </a:p>
        </p:txBody>
      </p:sp>
      <p:pic>
        <p:nvPicPr>
          <p:cNvPr id="4" name="Content Placeholder 3"/>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3350433" y="977953"/>
            <a:ext cx="7395383" cy="5488960"/>
          </a:xfrm>
        </p:spPr>
      </p:pic>
      <p:sp>
        <p:nvSpPr>
          <p:cNvPr id="5" name="Rectangle 4"/>
          <p:cNvSpPr/>
          <p:nvPr/>
        </p:nvSpPr>
        <p:spPr>
          <a:xfrm>
            <a:off x="2676665" y="6466913"/>
            <a:ext cx="5248553" cy="369332"/>
          </a:xfrm>
          <a:prstGeom prst="rect">
            <a:avLst/>
          </a:prstGeom>
        </p:spPr>
        <p:txBody>
          <a:bodyPr wrap="none">
            <a:spAutoFit/>
          </a:bodyPr>
          <a:lstStyle/>
          <a:p>
            <a:r>
              <a:rPr lang="en-CA" dirty="0"/>
              <a:t>http://www.nepembassy.org.uk/fact_file.php</a:t>
            </a:r>
          </a:p>
        </p:txBody>
      </p:sp>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026940" y="977952"/>
            <a:ext cx="609600" cy="609600"/>
          </a:xfrm>
          <a:prstGeom prst="rect">
            <a:avLst/>
          </a:prstGeom>
        </p:spPr>
      </p:pic>
      <p:pic>
        <p:nvPicPr>
          <p:cNvPr id="10" name="Audio 9">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22103931"/>
      </p:ext>
    </p:extLst>
  </p:cSld>
  <p:clrMapOvr>
    <a:masterClrMapping/>
  </p:clrMapOvr>
  <mc:AlternateContent xmlns:mc="http://schemas.openxmlformats.org/markup-compatibility/2006" xmlns:p14="http://schemas.microsoft.com/office/powerpoint/2010/main">
    <mc:Choice Requires="p14">
      <p:transition spd="slow" p14:dur="2000" advTm="26335"/>
    </mc:Choice>
    <mc:Fallback xmlns="">
      <p:transition spd="slow" advTm="263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fill="hold" display="0">
                  <p:stCondLst>
                    <p:cond delay="indefinite"/>
                  </p:stCondLst>
                  <p:endCondLst>
                    <p:cond evt="onStopAudio" delay="0">
                      <p:tgtEl>
                        <p:sldTgt/>
                      </p:tgtEl>
                    </p:cond>
                  </p:endCondLst>
                </p:cTn>
                <p:tgtEl>
                  <p:spTgt spid="8"/>
                </p:tgtEl>
              </p:cMediaNode>
            </p:audio>
            <p:audio isNarration="1">
              <p:cMediaNode vol="80000" showWhenStopped="0">
                <p:cTn id="11" fill="hold" display="0">
                  <p:stCondLst>
                    <p:cond delay="indefinite"/>
                  </p:stCondLst>
                  <p:endCondLst>
                    <p:cond evt="onStopAudio" delay="0">
                      <p:tgtEl>
                        <p:sldTgt/>
                      </p:tgtEl>
                    </p:cond>
                  </p:endCondLst>
                </p:cTn>
                <p:tgtEl>
                  <p:spTgt spid="10"/>
                </p:tgtEl>
              </p:cMediaNode>
            </p:audio>
          </p:childTnLst>
        </p:cTn>
      </p:par>
    </p:tnLst>
  </p:timing>
  <p:extLst>
    <p:ext uri="{E180D4A7-C9FB-4DFB-919C-405C955672EB}">
      <p14:showEvtLst xmlns:p14="http://schemas.microsoft.com/office/powerpoint/2010/main">
        <p14:playEvt time="29" objId="8"/>
        <p14:stopEvt time="25326" objId="8"/>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About Canada </a:t>
            </a:r>
            <a:endParaRPr lang="en-CA" dirty="0"/>
          </a:p>
        </p:txBody>
      </p:sp>
      <p:sp>
        <p:nvSpPr>
          <p:cNvPr id="3" name="Content Placeholder 2"/>
          <p:cNvSpPr>
            <a:spLocks noGrp="1"/>
          </p:cNvSpPr>
          <p:nvPr>
            <p:ph idx="1"/>
          </p:nvPr>
        </p:nvSpPr>
        <p:spPr>
          <a:xfrm>
            <a:off x="1610644" y="2462608"/>
            <a:ext cx="3586999" cy="2149642"/>
          </a:xfrm>
        </p:spPr>
        <p:txBody>
          <a:bodyPr/>
          <a:lstStyle/>
          <a:p>
            <a:r>
              <a:rPr lang="en-CA" dirty="0" err="1" smtClean="0"/>
              <a:t>Nothern</a:t>
            </a:r>
            <a:r>
              <a:rPr lang="en-CA" dirty="0" smtClean="0"/>
              <a:t> Hemisphere</a:t>
            </a:r>
          </a:p>
          <a:p>
            <a:r>
              <a:rPr lang="en-CA" dirty="0" smtClean="0"/>
              <a:t>10 provinces </a:t>
            </a:r>
          </a:p>
          <a:p>
            <a:r>
              <a:rPr lang="en-CA" dirty="0" smtClean="0"/>
              <a:t>3 territories </a:t>
            </a:r>
          </a:p>
          <a:p>
            <a:r>
              <a:rPr lang="en-CA" dirty="0"/>
              <a:t>9,976,185 square kilometers </a:t>
            </a:r>
          </a:p>
        </p:txBody>
      </p:sp>
      <p:pic>
        <p:nvPicPr>
          <p:cNvPr id="4"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3575" y="1351595"/>
            <a:ext cx="6310443" cy="4371669"/>
          </a:xfrm>
          <a:prstGeom prst="rect">
            <a:avLst/>
          </a:prstGeom>
        </p:spPr>
      </p:pic>
      <p:sp>
        <p:nvSpPr>
          <p:cNvPr id="5" name="Rectangle 4"/>
          <p:cNvSpPr/>
          <p:nvPr/>
        </p:nvSpPr>
        <p:spPr>
          <a:xfrm>
            <a:off x="5473575" y="6081417"/>
            <a:ext cx="3914854" cy="369332"/>
          </a:xfrm>
          <a:prstGeom prst="rect">
            <a:avLst/>
          </a:prstGeom>
        </p:spPr>
        <p:txBody>
          <a:bodyPr wrap="none">
            <a:spAutoFit/>
          </a:bodyPr>
          <a:lstStyle/>
          <a:p>
            <a:r>
              <a:rPr lang="en-CA" dirty="0"/>
              <a:t>http://www.map-of-canada.org/</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895012" y="383842"/>
            <a:ext cx="609600" cy="609600"/>
          </a:xfrm>
          <a:prstGeom prst="rect">
            <a:avLst/>
          </a:prstGeom>
        </p:spPr>
      </p:pic>
      <p:pic>
        <p:nvPicPr>
          <p:cNvPr id="7" name="Audio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582225960"/>
      </p:ext>
    </p:extLst>
  </p:cSld>
  <p:clrMapOvr>
    <a:masterClrMapping/>
  </p:clrMapOvr>
  <mc:AlternateContent xmlns:mc="http://schemas.openxmlformats.org/markup-compatibility/2006" xmlns:p14="http://schemas.microsoft.com/office/powerpoint/2010/main">
    <mc:Choice Requires="p14">
      <p:transition spd="slow" p14:dur="2000" advTm="16335"/>
    </mc:Choice>
    <mc:Fallback xmlns="">
      <p:transition spd="slow" advTm="163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fill="hold" display="0">
                  <p:stCondLst>
                    <p:cond delay="indefinite"/>
                  </p:stCondLst>
                  <p:endCondLst>
                    <p:cond evt="onStopAudio" delay="0">
                      <p:tgtEl>
                        <p:sldTgt/>
                      </p:tgtEl>
                    </p:cond>
                  </p:endCondLst>
                </p:cTn>
                <p:tgtEl>
                  <p:spTgt spid="6"/>
                </p:tgtEl>
              </p:cMediaNode>
            </p:audio>
            <p:audio isNarration="1">
              <p:cMediaNode vol="80000" showWhenStopped="0">
                <p:cTn id="11" fill="hold" display="0">
                  <p:stCondLst>
                    <p:cond delay="indefinite"/>
                  </p:stCondLst>
                  <p:endCondLst>
                    <p:cond evt="onStopAudio" delay="0">
                      <p:tgtEl>
                        <p:sldTgt/>
                      </p:tgtEl>
                    </p:cond>
                  </p:endCondLst>
                </p:cTn>
                <p:tgtEl>
                  <p:spTgt spid="7"/>
                </p:tgtEl>
              </p:cMediaNode>
            </p:audio>
          </p:childTnLst>
        </p:cTn>
      </p:par>
    </p:tnLst>
  </p:timing>
  <p:extLst>
    <p:ext uri="{E180D4A7-C9FB-4DFB-919C-405C955672EB}">
      <p14:showEvtLst xmlns:p14="http://schemas.microsoft.com/office/powerpoint/2010/main">
        <p14:playEvt time="26" objId="6"/>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Product: Milk pasteurization equipment</a:t>
            </a:r>
            <a:endParaRPr lang="en-CA" dirty="0"/>
          </a:p>
        </p:txBody>
      </p:sp>
      <p:sp>
        <p:nvSpPr>
          <p:cNvPr id="3" name="Content Placeholder 2"/>
          <p:cNvSpPr>
            <a:spLocks noGrp="1"/>
          </p:cNvSpPr>
          <p:nvPr>
            <p:ph idx="1"/>
          </p:nvPr>
        </p:nvSpPr>
        <p:spPr>
          <a:xfrm>
            <a:off x="2515137" y="2133784"/>
            <a:ext cx="8915400" cy="3777622"/>
          </a:xfrm>
        </p:spPr>
        <p:txBody>
          <a:bodyPr/>
          <a:lstStyle/>
          <a:p>
            <a:r>
              <a:rPr lang="en-CA" dirty="0" smtClean="0"/>
              <a:t>Company Tetra </a:t>
            </a:r>
            <a:r>
              <a:rPr lang="en-CA" dirty="0"/>
              <a:t>Pak </a:t>
            </a:r>
            <a:endParaRPr lang="en-CA" dirty="0" smtClean="0"/>
          </a:p>
          <a:p>
            <a:r>
              <a:rPr lang="en-CA" dirty="0" smtClean="0"/>
              <a:t>Tetra </a:t>
            </a:r>
            <a:r>
              <a:rPr lang="en-CA" dirty="0" err="1"/>
              <a:t>Plex</a:t>
            </a:r>
            <a:r>
              <a:rPr lang="en-CA" dirty="0"/>
              <a:t> M Plate Heat </a:t>
            </a:r>
            <a:r>
              <a:rPr lang="en-CA" dirty="0" smtClean="0"/>
              <a:t>Exchanger</a:t>
            </a:r>
          </a:p>
          <a:p>
            <a:r>
              <a:rPr lang="en-CA" dirty="0" smtClean="0"/>
              <a:t>Help Canada’s economy </a:t>
            </a:r>
            <a:endParaRPr lang="en-CA" dirty="0"/>
          </a:p>
          <a:p>
            <a:r>
              <a:rPr lang="en-CA" dirty="0" smtClean="0"/>
              <a:t>Provide jobs for Canadians</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6875" y="3818021"/>
            <a:ext cx="8858250" cy="3039979"/>
          </a:xfrm>
          <a:prstGeom prst="rect">
            <a:avLst/>
          </a:prstGeom>
        </p:spPr>
      </p:pic>
      <p:sp>
        <p:nvSpPr>
          <p:cNvPr id="5" name="Rectangle 4"/>
          <p:cNvSpPr/>
          <p:nvPr/>
        </p:nvSpPr>
        <p:spPr>
          <a:xfrm>
            <a:off x="7267074" y="6427113"/>
            <a:ext cx="3465095" cy="430887"/>
          </a:xfrm>
          <a:prstGeom prst="rect">
            <a:avLst/>
          </a:prstGeom>
        </p:spPr>
        <p:txBody>
          <a:bodyPr wrap="square">
            <a:spAutoFit/>
          </a:bodyPr>
          <a:lstStyle/>
          <a:p>
            <a:r>
              <a:rPr lang="en-CA" sz="1100" dirty="0"/>
              <a:t>http://www.tetrapak.com/usprocessing/heat-exchangers/plate-heat-exchangers</a:t>
            </a:r>
          </a:p>
        </p:txBody>
      </p:sp>
      <p:sp>
        <p:nvSpPr>
          <p:cNvPr id="6" name="AutoShape 2" descr="data:image/jpeg;base64,/9j/4AAQSkZJRgABAQAAAQABAAD/2wCEAAkGBw8PDhAPDxAQEA8PEBQQDxAQDxAXEBAQFBIWGBQRFBYYHCogGholGxUUIzIhJSkrLy4uFx8zODMsNyktLisBCgoKDg0OGxAQGzQmICUsLDQ2MjY0LDcsNC80NCwsNDcvLywsLCwsLCwsLCwsLCwsLCwsLCwsLCwsLCwsLCwsLP/AABEIAMIBAwMBEQACEQEDEQH/xAAcAAEAAgMBAQEAAAAAAAAAAAAABQYBAwQHAgj/xABCEAABAwIDBQUDCQcDBQEAAAABAAIDBBEFEiEGEzFBUSJhcYGRMlKhBxQjQmJyscHRM4KSsuHw8SRTwkNUc5OiFf/EABoBAQADAQEBAAAAAAAAAAAAAAADBAUCAQb/xAAzEQACAgEEAAQEBQQBBQAAAAAAAQIDEQQSITEFE0FRIjJhsSNxgZGhQlLB0RQGFTPw8f/aAAwDAQACEQMRAD8A9xQBAEAQBAEAQBAEAQBAEAQBAEAQBAEAQBAEAQBAEAQBAEAQBAEAQBAEAQBAEAQBAEAQBAEAQBAEAQBAEAQBAEAQBAEAQBAEAQBAEAQBAEAQBAEAQBAEAQBAEAQBAEAQBAEAQBAEAQBAEAQBAEAQBAEAQBAEAQBAEAQBAEAQBAEAQBAEAQBAEAQBAEAQHHV4pBD+0kaD7oN3eg1UkKpz+VENmorr+ZkVPtXCPYY93ebNH6/BWI6Gb74Kc/E618qbON21z+ULR4vJ/JSrQe8iF+KP0j/JgbXSf7TP4nL3/gL3PP8Aukv7Ub4trm/XhI+68H4EBcPQP0ZJHxSP9USRptoqZ+mfIekgt8eHxUEtLZH0LMNdTPjOCUY8OAIIIPAg3BVd8dltNPlH0h6EAQBAEAQBAEAQBAEAQBAEAQBAEAQBAEAQBAEAQEdimMxU4s45n20Y32vPoFNVROx8dFa/VV099+xU8Qx6ea4zbtnusNvV3ErSr0sIfUx7tdZZx0j4wzDmyNfLK/dwx6OcBdznH6o9R6he3XODUYLlnNGnU05zeEjodh1PNG91K+TPEMzo5ALub1FlH51kJJWLslenqsi3S3lejN+zUzJHiF0EJsxxzlgL3EHS9/H4LjVQcVvUmSaGcZvy3FdEaZzUzxXZGzM5jMsbbNsXcSPNWFHyq3hlVz862PCROYtTRsLyaH6NouJY3gcuJaOGv4KlTOTx8fPsaGorhHOa+Pcr1BQSzuyxtvYXcSbNHiVfstjWsyMuqidrxE7JKWrorPBytJ9qN2ZhPQj9QolOm/hrksOu/TfEnx+6JjDNqGus2cBh99vsHxHJVrdG48w5+5do8RjLizj6+hY2uBAIIIOoI4EdVRNJNPlGUPQgCAIAgCAIAgCAIDCAygCAIAgCAIAgCAIAgK1j20OS8UBu7g6Tk3ub1PfyV7T6Xd8U+jL1eu2/BX37kDhMDJp2tme4B5Ot9XO6Enrrqrl8pV15gujP00I224m+ycqKJpp6jNSiIR/sXN1kcRzOlyOHkVShY1ZFqWc9mhOlOqacMY6I3CJ4nwS0srxHncHxvPshwtofQfFWb4yjNWxWcFXTThKt0zeMm+mEVE2R5mZLK9hYxkZuBfm4+QUc3PUNLbhIkgq9KpNyTbXoR2C1op5hIQXANIsLX1HerN9bshtRU0tyqnuZrw6obFOyRwJaxxdYWvwNuPfZe2wc63FdnNNihapvpEhX1dPI2VzJalr33O6cfo3EnhYaW81Xqrsi0nFY9y1dbTNScZPL9PQ2Ye1z8PlZDcybwGRrfaLDbh6fAry3CvTn0dUpvTSjX3nkiHuljaYTnY11nOjNxfoSFaShJ71h4KTdkFseVn0JWjwqOopg9v0MjTkDnu7Ezvy6afFVp3yrsw+V9i5VpoW0qS4f8M1YfiU1HIY3i7Gmz47g272nkV1ZTC+O6PZxTqLNNPZLr2LnR1TJmB8Zu0+oPQ9CsucJQeJG5XZGyO6PRvXJ2EAQBAEAQBAEAQBAEAQBAEAQBAEAQBAVvafGSy8ER7RH0jhxaD9Ud6vaXT7vjl0Zmu1e38OHfqRmCUTDFJPlE74/ZgH8zhz8B068JtRbLcodL3Kulpi4OzG5r0MbRMY10LmtbFMWZpWMtZjtMvDgePovdLlqSbyjzWqMXFpYl6n3V42SIZo3ubUAZJW2O7cBwJHD/PcvIaXlxkuPQ6s1uVGcX8Xr7HBu5quVzmszOJ1yNAaPE8PVT5hTHDZW22aieUv9EvSbJuOssgb9lgufU/oqs9d/ai7X4Y/62SUey9MOO8d4vt+ACgestZZXh1K7yz6ds1S+64eEjvzK8/5dvudPw+j2OSo2SjP7OV7T9oBw+FlJHXT9UQz8Mg/lZE1GE1dKc7LkD68RPDvHG3wVmN9VqxIpz019D3R/dHBJUOmkaZ5HEXAc+1y1t9bAeamUFCL2IrubsmnYzrxuvbIWxRaQQjKwe8ebv7/NR6epxTlLtk2qvUmoQ+VdG+kwuF0Mck0r2uneWsyi7Q65HaNuo7lxZfNTcYLokr01brUrJPMjXSVUlBUOY7tNBtI0cHDk4d9j+S6nCOorUl2cV2T0tri+i7wTNe1r2G7XC4I5hZLTTwzejJSWUbF4dBAEAQBAEAQBAEAQBAEAQBAEAQBAR+OYh83hLh7Z7MY+0efgOKmoq8yeCtqr/Jrz6+h5+9xJJJuSbkniSeJW0kksI+cbbeWbqKrfDIJIzZw9HDm09y5srU47Wd1WyrluidGMVEMrxJGHNc8XlaeAf3KOiE4LbL06JdVZXZLdDt9nfgezxltJNdsfFreDnjr3BQX6vb8MOyzpdC5/FPhFvggZG0NY0NaOAAsFmtuTyzZjFRWIo2Lw6IvaTGWUNJLUv1yCzG39uQ6MYPE+guVJTU7JqKI7bFXByZXvk02qdXwPincDVQklx4byNxu1wHcbt8m9VY1mm8qWY9Mg0mo82LT7RdVTLYQELjGARzXcy0cvG4HZd94fn+Ks06mVfD5RR1OihbzHhlXpHmlqBvY75dHsIB0PMX071oTSur+FmTU3p7fjR2V1TTNpXQwvdJnk3jQ5pG64XFyO4jzUVcLXapyWML9yxbZSqXCDzl5/IhFdM4sOyeJ5H7h57Lzdn2X9PP8AHxVHWU5W9Gn4fqNsvLfT6Lgsw2ggCAIAgCAIAgCAIAgCAIAgCAIAgKJtNXb6oIB7EXYb4/WPrp5LX0lWyGX2z5/XXeZbhdIiVaKQQE7szhG9dvZB9G09kHg9w/IKlq79vwR7NHQ6XzHvl0i52WWbhlAEB4l8qu0fzqr+bRm8FKSDbg+fg937vsj97qtvQUbIb32zG1t26W1dIrOzeMvoauKpZc5DZ7R/1Izo9nmOHeAeSt31K2DiytTa65qSP0ZRVTJ4mTRODo5Gh7HDm1wuF81KLi8P0PoYyUllG9eHoQEXjuEtqI9LCVo7Duv2T3FT0XOuX0Kuq0yuj9ShvaQSCLEGxB4gjiFspprKPnWmnhmF6eGWkggg2INwRxBHAo0muT1Np5R6JhNZv4GScyLOHRw0PxWFbX5c3E+m09vm1qR2KMmCAIAgCAIAgCAIAgCAIAgCAIDlxKp3UMknNrSR97gPjZd1x3SSIrrNlbl7HnC3kfL5zyEBupKcyyMjbxe4Dw6nyFyuLJ7IuTJK63ZNRXqejU0DY2NY0Wa0WCwpScnln08IKEVFehtXh0EBV/lC2i+YUTiw2qJrxwdQSO1J+6NfEt6qzpKPNsx6Lsraq7y4fVngkUbnuDWNc97jZrWguc49ABqSvoW1FZZhpOT4LFDsDiz25hSOAtcB0kLXfwucCPNVnraE8bidaO72Lx8mVfUUr3YXWxvhcc0tJvBYO5yRsPB3vaX+ss/WxjZ+NW8+5e0cpQ/Dn+h6O94aLkgAcSToFnGglno1fPIv9yP+Nv6rzKO/Ln7G4G69OCo7X0GV7Z2jSTsv++BofMfgtLRW5WxmN4jRiSsXr2V1XzLCAs+xdTrJEedpG/g7/is7XQ6ka3hlncP1LSs81zKAIAgCAIAgCAIAgCAIAgCAICB2xmtTtb78gB8ACfxAVvRRzZn2M/xKWKse7KvhuHyVD8kdtBdxcdAFo23RqWWZNFErpbYmMRoJKd+SS17XBBuCOoSq2Niyjy+iVMtsiX2Mp80r5D9RoaPF39AfVVddPEVEu+GQzNyfoXBZptBAfL3hoJJAAFyTwAHElAfnvbjaE4hWvlBO5j+jpxr+zB9u3Vx19ByX0Wlo8mvHr6mDqbvNn9D1nYDZSOgp2yPaDVytDpXkasB13TegGl+pHhbI1epds8ehqaWhVxz6m/ENvMMp5jDJUXe05X5I5HtYeYLmgi46C9lzDR3TjuSOp6qqLw2TBbBVxMe0tkjJEsMjCDlcPZew8iP1B5qD4oPBL8M1k8++VfGJ87KPK5kBaJHOPCc34D7LTxHW3dejqpv5T63/AKe0tTTvbzJcY9vqRnyebIirkFTOwfNondlpAtNIOX3Bz6nTquNPVue59FvxrxR0R8mt/E+/ov8Ab+x7CAr58UcOOU29ppW8w3M37zdR+ClonssTK+qr31SR56tw+aJWpwCeOHeuy2Au5oJzNHU6WVWGqhKe1FyehshDez42cmyVcXRxLD+8Db42XWqjmpnmiltuX7F/WMfRBAEAQBAEAQBAEAQBAEAQBAEBV9tnfsB98/yq/oFzJmT4o+Ir8yDwnEn0zy9oDg4Wc08xy15FXLqVasMoafUSpllDFcRdUyZ3ANsMrWjkPHmUppVSwhqNRK6W5lk2MZaB7usp9A1v9VQ1rzZ+hqeGrFTf1LAqZohAee/K5tHuKcUUZ+lqReW3FsF7EfvEEeActDw+jfLe+l9yhrrtsdi7Z5LhhaKiEvtkE0ZffhlzjNfyuti35Hj2Mqv5ln3P0hizZDTTiHSYwyCL/wAmQ5fjZfMwxuWej6Kedrwfma1tCCCNCCLEEciF9SuuD5t5TPW/kZiqxDM55/0bnfQtcDcyg9tzOjeR6kacDfG8RcHJJd+praBT2vPRddosBgr4dzMDo4OY9tg9h5lp7xceaypwU1hm1pNZbpbN9b/0zvpKZkMbIo2hkcbQ1jRwAHALpLCwivOcrJOcnls3L05MEXQM8xkblcR7pI9Ct9PMT5SXEmTFXtHLJCYi1oLhle8E3I52HK6qw0cYz3ZLtmvnOvZj9SNw51p4T0lZ/MFYtWYS/JlWh4sj+aPSVhH1BhAZQBAEAQBAEAQBAEAQBAEAQFV22GsB++P5VoaDuRk+KL5X+ZWFomQF6C57Gu/07h0lP8rVka1fifobvhr/AAsfUnlUNA5MUr46aCSeU5Y4mF7jz05DqSbADqV1CDnJRXbOZzUFuZ+csbxWSsqZamU9uV17X0Y3g1g7gLBfS1VKuCij562bsk5M4TZSHB7d8nm2cVXCynneG1cbQyziBv2gaPb1dbiPE8Fg6vSyrk5JfCbWl1KnFJ9k7X7I4dUS76WlidITdzu0Mx6vAIDj43UEdRbFYUiaVFcnlo2Y1jNLhtPnlLY42NyxRMDQ51hpHGz+wOdgvK6p2ywuT2yyFUcspGynyoNkmfHX5ImSPJhkb7EQPCOQ9Pt+N7K9f4e4xTr59ypRrdzxPg9Lhla9ocxzXNcLhzSC0jqCOKzWmuy+mn0fa8PTBQHm27dLK4RtLnOc4gDiRqfwW9uUIJyPl9rsm1H3Zrmhew2e1zD0c0g/FexmpcpnEoSi8SWDZQC80Q6ysH/0F5bxB/kzqlZsj+a+56UsE+pCAIAgCAIAgCAIAgCAIAgCAICu7ZxXhjd7slj4Oaf0CuaGWJtfQzfE45rT9mVBapiBAWbYqftSx9QHjy0P4tWdro9SNbwyfMofqSmP4/FQiMysmcJCQ3cxF5GW1724cVTrqlY3g07LVDsh6LbigrXsgbFPIJZAwZ6a8QdcWzHUC2imnpbK1ltfuRR1MLHhfYsMmHUrWlzoIAGgk/Qs0AFzyVdTl7k+2Psc2FNoKuFtRTxQPiffK75uG3yuLTo5oPEFdz8yEtsnycw2TW6K4Ov/APKpv+3g/wDTH+i43y9zrZH2OtcnRRnbd4RL9JJDIW3DXTPo8zW9xdr1VxaS5cJ/yVP+TU+Wv4LTS0VHLGySOGnfHI0OY5sUZDmkXBGirOU08NlhRg1lI55sQpKSpp6URiOWrz7vdxNDTkF3ZiOC9UJzi5+iOXOMZKPuTF1GSnNidRuoJH+6w28bWHxsu647ppEV89lbl9CjYRka4yybwMjA7URALXONm31vbQ8Fr35aUI45MHTbU3OWcL2MYvUtllzMN2gACwcB39lx08tE09bhDDPNVarJ5XR9YDFnqoR0fm/hBd+Sal4qY0kd10UehLFPpAgCAIAgCAIAgCAIAgCAIAgCA4Mcpt7TStGpy5m+LdQPgpaJ7LEyvqq99UkeercPmiQwnDTOS5xyQs1kkPAAch3/AIKvdd5fC5fsWtPpnby+Irtnzh9W2CpD2kmNryL21dGdL28NfJe21uyvD7/yeU2qq7cuv8HoLSCARqDqCOYWKfRp5PF8LxOenwJwgc5jp8UMDpGODXtY6JpOVx0aTlAvyutidcZ6hbvSOTLjOUaePWRL0dNWx1D6Z3zyGlqKaTeMqMQgknY9jHObLFldmAJZlIA5u8oZSrcd3Dafonj9fQljGalt5w17kbT72n2bgngnnjlmqgNJnhrMsszbMA9kGwJHMqWW2WqakuEiKKcdOnF85JzFqIx1EGHtnxKtlEb6mWGOdsecvdbeSTFwytB4MF7dddYISzF2YSXX/wARPKOJKGW2S3yYVk0lPVRzPe809ZJCzPJvHNYGt7G8+uASdfysFHrYxU1t9UjvSSk4vPuVHYyPE5sKnpaSCndBO+WN000pBaXsa14yju4HVWr3VG2Mpt5SRXpVkqnGKWG2bTQubvqWKStqXYfTtY8w1ApqWlkyuc5+bNd5zZj7PAW15c784nJJbn7ZbPduMxTbwvyRzS4vVyNwGqa01NXkrGsa7jI5rzG0u62ABPWxUirgvNi+FwcOybVcly+S7/JtMJqM1DqiaoqJXu+cb17vopAf2TI72Y3UHQC9x3AUdWts9qWF6fUt6V5hubyzo2yrrNbADq453/dHsj118lJoq8veyp4ldhKtHBhtBWiIuhGRryH6kB7gAbceWvNTW20OWJc4K9FGpUMw4yRFVn3jt4CJL9oEAG/gFar27Vt6KVm7c9/ZObG095XycmNyj7zj+gPqqmuniKiaHhteZufsXBZhtBAEAQBAEAQBAEAQBAEAQBAEAKA88xij3FQ9luxfM3vYeQ+I8ltUWb68rs+b1NXlWtehNRV8M+SnhpnOa3UNc/KwAfWflvfzVOVU68zlLn+S/G+u3FcIcfx+pwY5unuDaaEZYgd5JGzsnrw5C3EqbT7orNkuytq9sniqPXbJPZTFbtFO89pv7Inm33fEfh4KHV0Ye9dFrQanK8uXfodlNstQx0slI2AGnleXvjc+R13m3aBcSQey3gdLKs77HJTzyi+qYKO3HBrwbZKho3ukhi+kc3IXyPe9wZ7gLybDwXtmossWJM8hRCDykambEYa2N8Tae0ckjJXNE09s7M2UjtaWzHQaL16m1tSb5PFp60sYOnGdl6OskbLPGTKxuQSMkkjfk17BLCLjU+p6rmu+daxF8HU6YTeX2b8GwOmomvZSx7psjzI5oc8jMQBoHE2FgNBovLLZWPMnk9hXGCxFH1guDU9FEYaZhjjLi/KXvd2iACbuJPILyyyVjzI9hXGCxE4cQ2PoKid08sJMj7bzLJK1ktuG8a1wDvMLuOosjHamcSohJ5aPuk2VoojTGOIg0W8+bfSynd70kv4u7VyTxvbkvJX2Szl99nqpgsYXQ+YUeHuqKtjMj6g3lDXvtLJckWYTlBuTqBzK6i7LsQ9jibroTmVaKpbLUiSoPZc/M+wJ0HBtunAeC05QcKttfZhRsVl2+3rJK4tRVEsnziB4lYSN3u3WMY5Cyq02VwjsmsMu6iq2yXmVvK+nocm1Lwam1wXNja2Qjm/Un4EKfRpqv9Svr2nb9ccln2dotzTtBFnP7b+4ngPIWWfqLN9jaNbR0+VUk+3ySagLQQBAEAQBAEAQBAEAQBAEAQBAEBCbUYdvos7ReSK5HVzfrD8/LvVrS27J4fTKOuo8yG5dorWGYu6nY9rWMdnN8zgeFrWNuI/qr9unVjTbMrT6p0xaSXJ3UVZWVb92x+Rg9ssYA1rfx8rqGyqmlZfLLFVuo1EtqeEReINiZMRTl+VlrOPHO3iR6KxU5ShmfqVblCNn4Xp9yzYFtA2S0cxDZOAdwa/9CqF+lcOY9GppNcprbPv7lgVM0QgCAIAgCA5MQxCOBmaQ291o9px6AKSuqVjxEiuvhVHMmUqsrZKydgJyhzgyNvJmYgX7z3rVhXGiDZhWXT1NiT9+Dvqq+KlkMEdPG9rLCR0gu95trqoIUzujvcuyxZfCiXlxgml37mjEx82kjmpnOjZOwSBoPDuI5jUaHvXdP4sXGzloj1H4E1Op4TWT5wChNTUF79WNdnkJ+s4m4b5n4Be6mxVV7Ynmjpd1u+XS+5elkm+EAQGEBlAEAQBAEAQBAEAQBAEAQBAEBS9pcI3TjNGPonHtAfUcfyK1NLqNy2S7MPXaXY98en/Byw4pKI44IG5CHXJZfNK6+l/h/jRSSohuc58/4Io6me2Ndax/klsSq46ftlkfz2RgD8urWX4uI6n+9FVqrlb8KfwJly+2NPxNLe0QdFhc07XPY3stBOY2DSRyCuTvhDCZn1aay1OUVwdOG7QTQgNJ3jOTXnUDud/lcW6SE+VwyWnXWV8PlFhpdpad/tF0Z6PGnqPzVGeksj1yaVfiFMu3gkoq6F/syxu8Ht/VQuuS7RajbXLqSPt1TGNS9g8XNXO1v0OnOK9TjqMbpmcZWk9Gdo/BSx09kukQT1dMe5ELX7Vk3EDLfbfx8mhWq9D/AHso3eJN8Vr9SLoaZ1U98k0hDI25pZDqQOQHoVYsmqYqMFyypVW75OU3wu2dtNSUsxIpXSRzs7bN5azy3+/6KKVlsP8AyLKZPXVRZxU2pLlZMTYhRzHeVEMgmGjww9l5GmuqRqugsQfAlfp7Huti9xxTyyVs7WsbbQNYwezGwcypoqNFeWyCblqrEor8voi64bQtgiEbeWpPNzuZKybLHZLczdpqjVBRR1rglCAIAgCAIAgCAwgMoAgCAIAgCAIAgCA+ZIw5pa4AtIsQeBB5L1PHKPGk1hlLxrBH07t7FcxA3BF80Z7+7vWnRqY2LbPsw9To5VPfDr7HFQSwmR0lVnf9YNGud3RxuprIzUVGsgplW5OVvP8AksUdcyWGaaN7mtjpyzcFoDY3EaEW0N7Kg6pRnGMl2+zUjdGcJTi+l17ETs0A9zoXxxvjIMj3Ob2mgCwseXL4q1q/hSknyUdDiTcJRTXZzywQTSRspRI1z3EOa+xa0e8OdrXPHku4yshFuz0I5Qqsmo1Z5YhwgySStZIzdwmz5n9ln59D6JLUKMU2uX6COlcpyUXwvU5q+i3Lg3PHJcZgY3XFu9SVWeYs4wRXU+W8ZTNEbC5zWji4ho8SbBSSeFkjjHc0ixlsUMwpYYI5ZLduSYjU5bm1+Giz8ynDzJyaX0NRqFc1VCCb92aaVgpny01SQGVEYOdnstOtjw4Xv6BdSbtirK+0cVpUSlVb1Jdikigo3GYzsme0ERMjtcki13WJsk52XrYo4QrhVpnvcsv0wRFNTSVEmVgzOcST0FzqSeQVqc41R5KUK53TxFdl5wfCmUzLDtPd7b7anuHQLJuudry+je02mjTHC7JBQlkIAgCAIAgCAIAgCAIAgCAIAgCAIAgCAIDBCAruLbMtfd8FmO4lh9g+HT8PBXadY48TMzUeHqXxV8P+CuvM9OHwuBYJBZ7SNHWPEH9FeXl2tTXODMbtpTg+MmyhrmxQTsAdvZQGh2mUM5jrfV3wXNlTnZF+iO6bo11yXq/scDHlpu0kEcCCQVO0n2Vk2uiXwIzhku7hE0RsJGOI1Pd3/wBFU1Pl5WXhl7SebtltjuT7Rr2go44ZGCMZM7A50ZdfI48r/wB8F3pbJTi9xxrKoVyW3jK6IwEg3GhGoPQqy1kqJ4eSbmr6SotJUNlbKAA7d2yyW/vuVFVXV5jDGDQlfp7cSsT3fT1OPF8QE5YGsyMjbkYL3cRpxPkp6KfLTy+yDU3+c0orhfudWGbOSy2dJeJneO2R3Dl5qO7WRjxHlktGgnPmXC/kt1DRRwNyRtAHM83HqTzWZOyU3mTNmqmFSxFHSuCUIAgCAIAgCAIAgCAIAgCAIAgCAIAgCAIAgCAIDXPAyRuV7WuaeTgCF7FuLyjmUIyWJLJCVey0LtY3OjPT2m+h1+KtQ1s13yUbPDq5fLwRU+y1Q32XRvHiQfQi3xVmOug+0ynLw21dNM52YPWxm7WPaerJGi/o5dvUUy7f8Ea0upg/hX8ms4LVuNzE8k8SXNufMldLUUpYTOXpNRJ5cf8A39zdFs1VO4taz7zx/wAbrl62pHcfD7n6Y/UkabZLnLL5MH5n9FBPXP8ApRZr8M/vl+xN0OFQQ6sYM3vHV3qeHkqll05/My/Vpq6/lR3KInCAIAgCAIDCAygCAIAgMIDKAIAgCAIAgCAIAgCAIAgCAIAgCAIAgCAIAgCAIAgCAIDCAygCAIAgCAIAgCAIAgCAIAgCAIAgCAIAgCAIAgCAIAgCAIAgCAIAgCAIAgCAIDCAygCAIAgCAIAgCAIAgCAIAgCAIAgCAIAgCAwgMoAgMIDKAwgMoAgCAwgCAygCAIAgCAIAgCAIAgCAIAgCAIAgCAIAgCAIAgCAIAgCAIAgCAIAgCAIAgCAIAgCA//Z">
            <a:hlinkClick r:id="rId8"/>
          </p:cNvPr>
          <p:cNvSpPr>
            <a:spLocks noChangeAspect="1" noChangeArrowheads="1"/>
          </p:cNvSpPr>
          <p:nvPr/>
        </p:nvSpPr>
        <p:spPr bwMode="auto">
          <a:xfrm>
            <a:off x="3205163" y="-1790700"/>
            <a:ext cx="49911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6"/>
          <p:cNvPicPr>
            <a:picLocks noChangeAspect="1"/>
          </p:cNvPicPr>
          <p:nvPr/>
        </p:nvPicPr>
        <p:blipFill>
          <a:blip r:embed="rId9"/>
          <a:stretch>
            <a:fillRect/>
          </a:stretch>
        </p:blipFill>
        <p:spPr>
          <a:xfrm>
            <a:off x="9458324" y="1454464"/>
            <a:ext cx="2466975" cy="1847850"/>
          </a:xfrm>
          <a:prstGeom prst="rect">
            <a:avLst/>
          </a:prstGeom>
        </p:spPr>
      </p:pic>
      <p:sp>
        <p:nvSpPr>
          <p:cNvPr id="8" name="Rectangle 7"/>
          <p:cNvSpPr/>
          <p:nvPr/>
        </p:nvSpPr>
        <p:spPr>
          <a:xfrm>
            <a:off x="9458324" y="3483289"/>
            <a:ext cx="2466975" cy="646331"/>
          </a:xfrm>
          <a:prstGeom prst="rect">
            <a:avLst/>
          </a:prstGeom>
        </p:spPr>
        <p:txBody>
          <a:bodyPr wrap="square">
            <a:spAutoFit/>
          </a:bodyPr>
          <a:lstStyle/>
          <a:p>
            <a:r>
              <a:rPr lang="en-CA" sz="1200" dirty="0"/>
              <a:t>http://www.canadianpackaging.com/events/tetra-pak-idea-execution-137616/</a:t>
            </a:r>
          </a:p>
        </p:txBody>
      </p:sp>
      <p:pic>
        <p:nvPicPr>
          <p:cNvPr id="1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66369" y="425300"/>
            <a:ext cx="609600" cy="609600"/>
          </a:xfrm>
          <a:prstGeom prst="rect">
            <a:avLst/>
          </a:prstGeom>
        </p:spPr>
      </p:pic>
      <p:pic>
        <p:nvPicPr>
          <p:cNvPr id="11" name="Audio 10">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990107092"/>
      </p:ext>
    </p:extLst>
  </p:cSld>
  <p:clrMapOvr>
    <a:masterClrMapping/>
  </p:clrMapOvr>
  <mc:AlternateContent xmlns:mc="http://schemas.openxmlformats.org/markup-compatibility/2006" xmlns:p14="http://schemas.microsoft.com/office/powerpoint/2010/main">
    <mc:Choice Requires="p14">
      <p:transition spd="slow" p14:dur="2000" advTm="36690"/>
    </mc:Choice>
    <mc:Fallback xmlns="">
      <p:transition spd="slow" advTm="366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fill="hold" display="0">
                  <p:stCondLst>
                    <p:cond delay="indefinite"/>
                  </p:stCondLst>
                  <p:endCondLst>
                    <p:cond evt="onStopAudio" delay="0">
                      <p:tgtEl>
                        <p:sldTgt/>
                      </p:tgtEl>
                    </p:cond>
                  </p:endCondLst>
                </p:cTn>
                <p:tgtEl>
                  <p:spTgt spid="10"/>
                </p:tgtEl>
              </p:cMediaNode>
            </p:audio>
            <p:audio isNarration="1">
              <p:cMediaNode vol="80000" showWhenStopped="0">
                <p:cTn id="11" fill="hold" display="0">
                  <p:stCondLst>
                    <p:cond delay="indefinite"/>
                  </p:stCondLst>
                  <p:endCondLst>
                    <p:cond evt="onStopAudio" delay="0">
                      <p:tgtEl>
                        <p:sldTgt/>
                      </p:tgtEl>
                    </p:cond>
                  </p:endCondLst>
                </p:cTn>
                <p:tgtEl>
                  <p:spTgt spid="11"/>
                </p:tgtEl>
              </p:cMediaNode>
            </p:audio>
          </p:childTnLst>
        </p:cTn>
      </p:par>
    </p:tnLst>
  </p:timing>
  <p:extLst>
    <p:ext uri="{E180D4A7-C9FB-4DFB-919C-405C955672EB}">
      <p14:showEvtLst xmlns:p14="http://schemas.microsoft.com/office/powerpoint/2010/main">
        <p14:playEvt time="29" objId="10"/>
        <p14:stopEvt time="35995" objId="10"/>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Transportation of this product  to Nepal </a:t>
            </a:r>
            <a:endParaRPr lang="en-CA" dirty="0"/>
          </a:p>
        </p:txBody>
      </p:sp>
      <p:sp>
        <p:nvSpPr>
          <p:cNvPr id="3" name="Content Placeholder 2"/>
          <p:cNvSpPr>
            <a:spLocks noGrp="1"/>
          </p:cNvSpPr>
          <p:nvPr>
            <p:ph idx="1"/>
          </p:nvPr>
        </p:nvSpPr>
        <p:spPr/>
        <p:txBody>
          <a:bodyPr/>
          <a:lstStyle/>
          <a:p>
            <a:r>
              <a:rPr lang="en-CA" dirty="0" smtClean="0"/>
              <a:t>No easy way </a:t>
            </a:r>
          </a:p>
          <a:p>
            <a:r>
              <a:rPr lang="en-CA" dirty="0" smtClean="0"/>
              <a:t>Easiest way be plane </a:t>
            </a:r>
            <a:endParaRPr lang="en-CA" dirty="0"/>
          </a:p>
        </p:txBody>
      </p:sp>
      <p:pic>
        <p:nvPicPr>
          <p:cNvPr id="5" name="Picture 4"/>
          <p:cNvPicPr>
            <a:picLocks noChangeAspect="1"/>
          </p:cNvPicPr>
          <p:nvPr/>
        </p:nvPicPr>
        <p:blipFill>
          <a:blip r:embed="rId7"/>
          <a:stretch>
            <a:fillRect/>
          </a:stretch>
        </p:blipFill>
        <p:spPr>
          <a:xfrm>
            <a:off x="689811" y="3438640"/>
            <a:ext cx="4919161" cy="3273478"/>
          </a:xfrm>
          <a:prstGeom prst="rect">
            <a:avLst/>
          </a:prstGeom>
        </p:spPr>
      </p:pic>
      <p:pic>
        <p:nvPicPr>
          <p:cNvPr id="6" name="Picture 5"/>
          <p:cNvPicPr>
            <a:picLocks noChangeAspect="1"/>
          </p:cNvPicPr>
          <p:nvPr/>
        </p:nvPicPr>
        <p:blipFill>
          <a:blip r:embed="rId8"/>
          <a:stretch>
            <a:fillRect/>
          </a:stretch>
        </p:blipFill>
        <p:spPr>
          <a:xfrm>
            <a:off x="6481011" y="1963293"/>
            <a:ext cx="5023601" cy="3762852"/>
          </a:xfrm>
          <a:prstGeom prst="rect">
            <a:avLst/>
          </a:prstGeom>
        </p:spPr>
      </p:pic>
      <p:sp>
        <p:nvSpPr>
          <p:cNvPr id="7" name="Rectangle 6"/>
          <p:cNvSpPr/>
          <p:nvPr/>
        </p:nvSpPr>
        <p:spPr>
          <a:xfrm>
            <a:off x="6240378" y="5788788"/>
            <a:ext cx="6096000" cy="923330"/>
          </a:xfrm>
          <a:prstGeom prst="rect">
            <a:avLst/>
          </a:prstGeom>
        </p:spPr>
        <p:txBody>
          <a:bodyPr>
            <a:spAutoFit/>
          </a:bodyPr>
          <a:lstStyle/>
          <a:p>
            <a:r>
              <a:rPr lang="en-CA" dirty="0"/>
              <a:t>http://www.leapp.aero/Case-Study/16/Asian-Development-Bank-/Civil-Aviation-Airport-Project-and-Airport-Master-Plan/</a:t>
            </a:r>
          </a:p>
        </p:txBody>
      </p:sp>
      <p:sp>
        <p:nvSpPr>
          <p:cNvPr id="8" name="Rectangle 7"/>
          <p:cNvSpPr/>
          <p:nvPr/>
        </p:nvSpPr>
        <p:spPr>
          <a:xfrm>
            <a:off x="1136107" y="6450508"/>
            <a:ext cx="4026567" cy="523220"/>
          </a:xfrm>
          <a:prstGeom prst="rect">
            <a:avLst/>
          </a:prstGeom>
        </p:spPr>
        <p:txBody>
          <a:bodyPr wrap="square">
            <a:spAutoFit/>
          </a:bodyPr>
          <a:lstStyle/>
          <a:p>
            <a:r>
              <a:rPr lang="en-CA" sz="1400" dirty="0"/>
              <a:t>http://science.howstuffworks.com/transport/flight/modern/airplanes.htm</a:t>
            </a:r>
          </a:p>
        </p:txBody>
      </p:sp>
      <p:pic>
        <p:nvPicPr>
          <p:cNvPr id="1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73853" y="561467"/>
            <a:ext cx="609600" cy="609600"/>
          </a:xfrm>
          <a:prstGeom prst="rect">
            <a:avLst/>
          </a:prstGeom>
        </p:spPr>
      </p:pic>
      <p:pic>
        <p:nvPicPr>
          <p:cNvPr id="11" name="Audio 10">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83069838"/>
      </p:ext>
    </p:extLst>
  </p:cSld>
  <p:clrMapOvr>
    <a:masterClrMapping/>
  </p:clrMapOvr>
  <mc:AlternateContent xmlns:mc="http://schemas.openxmlformats.org/markup-compatibility/2006" xmlns:p14="http://schemas.microsoft.com/office/powerpoint/2010/main">
    <mc:Choice Requires="p14">
      <p:transition spd="slow" p14:dur="2000" advTm="36281"/>
    </mc:Choice>
    <mc:Fallback xmlns="">
      <p:transition spd="slow" advTm="362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fill="hold" display="0">
                  <p:stCondLst>
                    <p:cond delay="indefinite"/>
                  </p:stCondLst>
                  <p:endCondLst>
                    <p:cond evt="onStopAudio" delay="0">
                      <p:tgtEl>
                        <p:sldTgt/>
                      </p:tgtEl>
                    </p:cond>
                  </p:endCondLst>
                </p:cTn>
                <p:tgtEl>
                  <p:spTgt spid="10"/>
                </p:tgtEl>
              </p:cMediaNode>
            </p:audio>
            <p:audio isNarration="1">
              <p:cMediaNode vol="80000" showWhenStopped="0">
                <p:cTn id="11" fill="hold" display="0">
                  <p:stCondLst>
                    <p:cond delay="indefinite"/>
                  </p:stCondLst>
                  <p:endCondLst>
                    <p:cond evt="onStopAudio" delay="0">
                      <p:tgtEl>
                        <p:sldTgt/>
                      </p:tgtEl>
                    </p:cond>
                  </p:endCondLst>
                </p:cTn>
                <p:tgtEl>
                  <p:spTgt spid="11"/>
                </p:tgtEl>
              </p:cMediaNode>
            </p:audio>
          </p:childTnLst>
        </p:cTn>
      </p:par>
    </p:tnLst>
  </p:timing>
  <p:extLst>
    <p:ext uri="{E180D4A7-C9FB-4DFB-919C-405C955672EB}">
      <p14:showEvtLst xmlns:p14="http://schemas.microsoft.com/office/powerpoint/2010/main">
        <p14:playEvt time="31" objId="10"/>
        <p14:stopEvt time="35000" objId="10"/>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Benefits to Nepal</a:t>
            </a:r>
            <a:endParaRPr lang="en-CA" dirty="0"/>
          </a:p>
        </p:txBody>
      </p:sp>
      <p:sp>
        <p:nvSpPr>
          <p:cNvPr id="3" name="Content Placeholder 2"/>
          <p:cNvSpPr>
            <a:spLocks noGrp="1"/>
          </p:cNvSpPr>
          <p:nvPr>
            <p:ph idx="1"/>
          </p:nvPr>
        </p:nvSpPr>
        <p:spPr>
          <a:xfrm>
            <a:off x="1867318" y="1905000"/>
            <a:ext cx="3593224" cy="3777622"/>
          </a:xfrm>
        </p:spPr>
        <p:txBody>
          <a:bodyPr/>
          <a:lstStyle/>
          <a:p>
            <a:r>
              <a:rPr lang="en-CA" dirty="0" smtClean="0"/>
              <a:t>Safer milk to drink</a:t>
            </a:r>
          </a:p>
          <a:p>
            <a:r>
              <a:rPr lang="en-CA" dirty="0" smtClean="0"/>
              <a:t>Came be stored longer </a:t>
            </a:r>
          </a:p>
          <a:p>
            <a:r>
              <a:rPr lang="en-CA" dirty="0" smtClean="0"/>
              <a:t>Efficient way to pasteurize milk</a:t>
            </a:r>
          </a:p>
          <a:p>
            <a:r>
              <a:rPr lang="en-CA" dirty="0" smtClean="0"/>
              <a:t>Very energy efficient</a:t>
            </a:r>
          </a:p>
          <a:p>
            <a:r>
              <a:rPr lang="en-CA" dirty="0" smtClean="0"/>
              <a:t>Easy maintenance  </a:t>
            </a:r>
          </a:p>
          <a:p>
            <a:endParaRPr lang="en-CA" dirty="0" smtClean="0"/>
          </a:p>
          <a:p>
            <a:endParaRPr lang="en-CA" dirty="0"/>
          </a:p>
        </p:txBody>
      </p:sp>
      <p:pic>
        <p:nvPicPr>
          <p:cNvPr id="4" name="Picture 3"/>
          <p:cNvPicPr>
            <a:picLocks noChangeAspect="1"/>
          </p:cNvPicPr>
          <p:nvPr/>
        </p:nvPicPr>
        <p:blipFill>
          <a:blip r:embed="rId7"/>
          <a:stretch>
            <a:fillRect/>
          </a:stretch>
        </p:blipFill>
        <p:spPr>
          <a:xfrm>
            <a:off x="6604380" y="624110"/>
            <a:ext cx="4900232" cy="3675174"/>
          </a:xfrm>
          <a:prstGeom prst="rect">
            <a:avLst/>
          </a:prstGeom>
        </p:spPr>
      </p:pic>
      <p:sp>
        <p:nvSpPr>
          <p:cNvPr id="5" name="Rectangle 4"/>
          <p:cNvSpPr/>
          <p:nvPr/>
        </p:nvSpPr>
        <p:spPr>
          <a:xfrm>
            <a:off x="6737685" y="4299284"/>
            <a:ext cx="4766927" cy="646331"/>
          </a:xfrm>
          <a:prstGeom prst="rect">
            <a:avLst/>
          </a:prstGeom>
        </p:spPr>
        <p:txBody>
          <a:bodyPr wrap="square">
            <a:spAutoFit/>
          </a:bodyPr>
          <a:lstStyle/>
          <a:p>
            <a:r>
              <a:rPr lang="en-CA" dirty="0"/>
              <a:t>http://pacnepal.org.np/volunteer-in-nepal/volunteer-in-cow-farm/</a:t>
            </a:r>
          </a:p>
        </p:txBody>
      </p:sp>
      <p:pic>
        <p:nvPicPr>
          <p:cNvPr id="6" name="Picture 5"/>
          <p:cNvPicPr>
            <a:picLocks noChangeAspect="1"/>
          </p:cNvPicPr>
          <p:nvPr/>
        </p:nvPicPr>
        <p:blipFill>
          <a:blip r:embed="rId8"/>
          <a:stretch>
            <a:fillRect/>
          </a:stretch>
        </p:blipFill>
        <p:spPr>
          <a:xfrm>
            <a:off x="385012" y="4350357"/>
            <a:ext cx="3513888" cy="2338333"/>
          </a:xfrm>
          <a:prstGeom prst="rect">
            <a:avLst/>
          </a:prstGeom>
        </p:spPr>
      </p:pic>
      <p:sp>
        <p:nvSpPr>
          <p:cNvPr id="7" name="Rectangle 6"/>
          <p:cNvSpPr/>
          <p:nvPr/>
        </p:nvSpPr>
        <p:spPr>
          <a:xfrm>
            <a:off x="3898900" y="6282976"/>
            <a:ext cx="6096000" cy="461665"/>
          </a:xfrm>
          <a:prstGeom prst="rect">
            <a:avLst/>
          </a:prstGeom>
        </p:spPr>
        <p:txBody>
          <a:bodyPr>
            <a:spAutoFit/>
          </a:bodyPr>
          <a:lstStyle/>
          <a:p>
            <a:r>
              <a:rPr lang="en-CA" sz="1200" dirty="0"/>
              <a:t>http://www.np.undp.org/content/nepal/en/home/ourwork/povertyreduction/successstories/dairy-farm-helps-hukum-live-like-a-master/</a:t>
            </a:r>
          </a:p>
        </p:txBody>
      </p:sp>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04612" y="319310"/>
            <a:ext cx="609600" cy="609600"/>
          </a:xfrm>
          <a:prstGeom prst="rect">
            <a:avLst/>
          </a:prstGeom>
        </p:spPr>
      </p:pic>
      <p:pic>
        <p:nvPicPr>
          <p:cNvPr id="10" name="Audio 9">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986468040"/>
      </p:ext>
    </p:extLst>
  </p:cSld>
  <p:clrMapOvr>
    <a:masterClrMapping/>
  </p:clrMapOvr>
  <mc:AlternateContent xmlns:mc="http://schemas.openxmlformats.org/markup-compatibility/2006" xmlns:p14="http://schemas.microsoft.com/office/powerpoint/2010/main">
    <mc:Choice Requires="p14">
      <p:transition spd="slow" p14:dur="2000" advTm="58652"/>
    </mc:Choice>
    <mc:Fallback xmlns="">
      <p:transition spd="slow" advTm="586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fill="hold" display="0">
                  <p:stCondLst>
                    <p:cond delay="indefinite"/>
                  </p:stCondLst>
                  <p:endCondLst>
                    <p:cond evt="onStopAudio" delay="0">
                      <p:tgtEl>
                        <p:sldTgt/>
                      </p:tgtEl>
                    </p:cond>
                  </p:endCondLst>
                </p:cTn>
                <p:tgtEl>
                  <p:spTgt spid="9"/>
                </p:tgtEl>
              </p:cMediaNode>
            </p:audio>
            <p:audio isNarration="1">
              <p:cMediaNode vol="80000" showWhenStopped="0">
                <p:cTn id="11" fill="hold" display="0">
                  <p:stCondLst>
                    <p:cond delay="indefinite"/>
                  </p:stCondLst>
                  <p:endCondLst>
                    <p:cond evt="onStopAudio" delay="0">
                      <p:tgtEl>
                        <p:sldTgt/>
                      </p:tgtEl>
                    </p:cond>
                  </p:endCondLst>
                </p:cTn>
                <p:tgtEl>
                  <p:spTgt spid="10"/>
                </p:tgtEl>
              </p:cMediaNode>
            </p:audio>
          </p:childTnLst>
        </p:cTn>
      </p:par>
    </p:tnLst>
  </p:timing>
  <p:extLst>
    <p:ext uri="{E180D4A7-C9FB-4DFB-919C-405C955672EB}">
      <p14:showEvtLst xmlns:p14="http://schemas.microsoft.com/office/powerpoint/2010/main">
        <p14:playEvt time="35" objId="9"/>
        <p14:stopEvt time="58267" objId="9"/>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208" y="2837920"/>
            <a:ext cx="8911687" cy="1280890"/>
          </a:xfrm>
        </p:spPr>
        <p:txBody>
          <a:bodyPr/>
          <a:lstStyle/>
          <a:p>
            <a:r>
              <a:rPr lang="en-CA" dirty="0" smtClean="0"/>
              <a:t>Conclusion and Recommendations </a:t>
            </a:r>
            <a:endParaRPr lang="en-CA"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507579" y="1375611"/>
            <a:ext cx="609600" cy="609600"/>
          </a:xfrm>
          <a:prstGeom prst="rect">
            <a:avLst/>
          </a:prstGeom>
        </p:spPr>
      </p:pic>
      <p:pic>
        <p:nvPicPr>
          <p:cNvPr id="4" name="Audio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45559988"/>
      </p:ext>
    </p:extLst>
  </p:cSld>
  <p:clrMapOvr>
    <a:masterClrMapping/>
  </p:clrMapOvr>
  <mc:AlternateContent xmlns:mc="http://schemas.openxmlformats.org/markup-compatibility/2006" xmlns:p14="http://schemas.microsoft.com/office/powerpoint/2010/main">
    <mc:Choice Requires="p14">
      <p:transition spd="slow" p14:dur="2000" advTm="48858"/>
    </mc:Choice>
    <mc:Fallback xmlns="">
      <p:transition spd="slow" advTm="488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fill="hold" display="0">
                  <p:stCondLst>
                    <p:cond delay="indefinite"/>
                  </p:stCondLst>
                  <p:endCondLst>
                    <p:cond evt="onStopAudio" delay="0">
                      <p:tgtEl>
                        <p:sldTgt/>
                      </p:tgtEl>
                    </p:cond>
                  </p:endCondLst>
                </p:cTn>
                <p:tgtEl>
                  <p:spTgt spid="3"/>
                </p:tgtEl>
              </p:cMediaNode>
            </p:audio>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28" objId="3"/>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35722"/>
          </a:xfrm>
        </p:spPr>
        <p:txBody>
          <a:bodyPr/>
          <a:lstStyle/>
          <a:p>
            <a:r>
              <a:rPr lang="en-CA" dirty="0" smtClean="0"/>
              <a:t>Required Information </a:t>
            </a:r>
            <a:endParaRPr lang="en-CA" dirty="0"/>
          </a:p>
        </p:txBody>
      </p:sp>
      <p:sp>
        <p:nvSpPr>
          <p:cNvPr id="3" name="Content Placeholder 2"/>
          <p:cNvSpPr>
            <a:spLocks noGrp="1"/>
          </p:cNvSpPr>
          <p:nvPr>
            <p:ph idx="1"/>
          </p:nvPr>
        </p:nvSpPr>
        <p:spPr>
          <a:xfrm>
            <a:off x="2589212" y="2133599"/>
            <a:ext cx="9602788" cy="4170947"/>
          </a:xfrm>
        </p:spPr>
        <p:txBody>
          <a:bodyPr>
            <a:normAutofit/>
          </a:bodyPr>
          <a:lstStyle/>
          <a:p>
            <a:r>
              <a:rPr lang="en-CA" dirty="0" smtClean="0"/>
              <a:t>Shannon Crocker (</a:t>
            </a:r>
            <a:r>
              <a:rPr lang="en-CA" dirty="0" smtClean="0">
                <a:hlinkClick r:id="rId5"/>
              </a:rPr>
              <a:t>scrocker@mail.uoguelph.ca</a:t>
            </a:r>
            <a:endParaRPr lang="en-CA" dirty="0" smtClean="0"/>
          </a:p>
          <a:p>
            <a:r>
              <a:rPr lang="en-CA" dirty="0" smtClean="0"/>
              <a:t>University of Guelph in partnership with </a:t>
            </a:r>
            <a:r>
              <a:rPr lang="en-CA" dirty="0"/>
              <a:t> </a:t>
            </a:r>
            <a:r>
              <a:rPr lang="en-CA" dirty="0" smtClean="0"/>
              <a:t>IDRC, CIFSRF and DFAIT</a:t>
            </a:r>
          </a:p>
          <a:p>
            <a:r>
              <a:rPr lang="en-CA" dirty="0" smtClean="0"/>
              <a:t>Faculty Sponsor: Prof. Manish </a:t>
            </a:r>
            <a:r>
              <a:rPr lang="en-CA" dirty="0" err="1" smtClean="0"/>
              <a:t>Raizada</a:t>
            </a:r>
            <a:r>
              <a:rPr lang="en-CA" dirty="0" smtClean="0"/>
              <a:t> (</a:t>
            </a:r>
            <a:r>
              <a:rPr lang="en-CA" dirty="0" smtClean="0">
                <a:hlinkClick r:id="rId6"/>
              </a:rPr>
              <a:t>raizada@uoguelph.ca</a:t>
            </a:r>
            <a:r>
              <a:rPr lang="en-CA" dirty="0" smtClean="0"/>
              <a:t>)</a:t>
            </a:r>
          </a:p>
          <a:p>
            <a:r>
              <a:rPr lang="en-CA" dirty="0" smtClean="0"/>
              <a:t>Total presentation Time: (4min 21 sec)</a:t>
            </a:r>
          </a:p>
          <a:p>
            <a:r>
              <a:rPr lang="en-CA" dirty="0" smtClean="0"/>
              <a:t>“For further information: A detailed written evaluation of this export idea is posted on this </a:t>
            </a:r>
            <a:r>
              <a:rPr lang="en-CA" dirty="0"/>
              <a:t> </a:t>
            </a:r>
            <a:r>
              <a:rPr lang="en-CA" dirty="0"/>
              <a:t>website: http://agtradenepalcan.weebly.com/”</a:t>
            </a:r>
            <a:endParaRPr lang="en-CA" dirty="0"/>
          </a:p>
          <a:p>
            <a:endParaRPr lang="en-CA" dirty="0" smtClean="0"/>
          </a:p>
          <a:p>
            <a:endParaRPr lang="en-CA"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53010" y="624110"/>
            <a:ext cx="609600" cy="609600"/>
          </a:xfrm>
          <a:prstGeom prst="rect">
            <a:avLst/>
          </a:prstGeom>
        </p:spPr>
      </p:pic>
    </p:spTree>
    <p:extLst>
      <p:ext uri="{BB962C8B-B14F-4D97-AF65-F5344CB8AC3E}">
        <p14:creationId xmlns:p14="http://schemas.microsoft.com/office/powerpoint/2010/main" val="3924145914"/>
      </p:ext>
    </p:extLst>
  </p:cSld>
  <p:clrMapOvr>
    <a:masterClrMapping/>
  </p:clrMapOvr>
  <mc:AlternateContent xmlns:mc="http://schemas.openxmlformats.org/markup-compatibility/2006" xmlns:p14="http://schemas.microsoft.com/office/powerpoint/2010/main">
    <mc:Choice Requires="p14">
      <p:transition spd="slow" p14:dur="2000" advTm="5350"/>
    </mc:Choice>
    <mc:Fallback xmlns="">
      <p:transition spd="slow" advTm="53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4"/>
                </p:tgtEl>
              </p:cMediaNode>
            </p:audio>
          </p:childTnLst>
        </p:cTn>
      </p:par>
    </p:tnLst>
  </p:timing>
  <p:extLst mod="1">
    <p:ext uri="{E180D4A7-C9FB-4DFB-919C-405C955672EB}">
      <p14:showEvtLst xmlns:p14="http://schemas.microsoft.com/office/powerpoint/2010/main">
        <p14:playEvt time="33" objId="4"/>
        <p14:stopEvt time="4938" objId="4"/>
      </p14:showEvtLst>
    </p:ext>
  </p:extLs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2616</TotalTime>
  <Words>808</Words>
  <Application>Microsoft Office PowerPoint</Application>
  <PresentationFormat>Widescreen</PresentationFormat>
  <Paragraphs>67</Paragraphs>
  <Slides>10</Slides>
  <Notes>9</Notes>
  <HiddenSlides>0</HiddenSlides>
  <MMClips>16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Wisp</vt:lpstr>
      <vt:lpstr>Milk Pasteurization Equipment </vt:lpstr>
      <vt:lpstr>About Nepal</vt:lpstr>
      <vt:lpstr>Topographical Features </vt:lpstr>
      <vt:lpstr>About Canada </vt:lpstr>
      <vt:lpstr>Product: Milk pasteurization equipment</vt:lpstr>
      <vt:lpstr>Transportation of this product  to Nepal </vt:lpstr>
      <vt:lpstr>Benefits to Nepal</vt:lpstr>
      <vt:lpstr>Conclusion and Recommendations </vt:lpstr>
      <vt:lpstr>Required Information </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Napel Export Idea</dc:title>
  <dc:creator>Shannon Crocker</dc:creator>
  <cp:lastModifiedBy>Shannon Crocker</cp:lastModifiedBy>
  <cp:revision>40</cp:revision>
  <dcterms:created xsi:type="dcterms:W3CDTF">2014-11-04T00:43:59Z</dcterms:created>
  <dcterms:modified xsi:type="dcterms:W3CDTF">2014-11-10T21:38:16Z</dcterms:modified>
</cp:coreProperties>
</file>