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B"/>
    <a:srgbClr val="AC5600"/>
    <a:srgbClr val="F1BE8B"/>
    <a:srgbClr val="EFC78D"/>
    <a:srgbClr val="EDBF7B"/>
    <a:srgbClr val="EFC689"/>
    <a:srgbClr val="FDC87B"/>
    <a:srgbClr val="603000"/>
    <a:srgbClr val="552525"/>
    <a:srgbClr val="FFC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38"/>
      </p:cViewPr>
      <p:guideLst>
        <p:guide pos="2502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7567E-CE30-47B6-AF4C-C319B45AA78C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29AB1-E841-4261-98E4-698C64EDC9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438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29AB1-E841-4261-98E4-698C64EDC9D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81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29AB1-E841-4261-98E4-698C64EDC9D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95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29AB1-E841-4261-98E4-698C64EDC9D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76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4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91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9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9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2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69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3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3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7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3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7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3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3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94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42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4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D8438BF-6014-43FD-A191-FC9E334DDDD7}" type="datetimeFigureOut">
              <a:rPr lang="en-CA" smtClean="0"/>
              <a:t>2014-11-13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06D3FC3-E56F-4C08-A7CF-451202FB19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541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mc:AlternateContent xmlns:mc="http://schemas.openxmlformats.org/markup-compatibility/2006" xmlns:p14="http://schemas.microsoft.com/office/powerpoint/2010/main">
    <mc:Choice Requires="p14">
      <p:transition spd="slow" p14:dur="102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onstantine.typepad.com/.a/6a0120a7fc3be9970b019affee6cee970d-pi" TargetMode="External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3.m4a"/><Relationship Id="rId10" Type="http://schemas.openxmlformats.org/officeDocument/2006/relationships/image" Target="../media/image2.png"/><Relationship Id="rId4" Type="http://schemas.microsoft.com/office/2007/relationships/media" Target="../media/media13.m4a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3.xml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6.m4a"/><Relationship Id="rId10" Type="http://schemas.openxmlformats.org/officeDocument/2006/relationships/image" Target="../media/image2.png"/><Relationship Id="rId4" Type="http://schemas.microsoft.com/office/2007/relationships/media" Target="../media/media16.m4a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raizada@uoguelph.ca" TargetMode="External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5" Type="http://schemas.openxmlformats.org/officeDocument/2006/relationships/audio" Target="../media/media18.m4a"/><Relationship Id="rId10" Type="http://schemas.openxmlformats.org/officeDocument/2006/relationships/hyperlink" Target="http://indaco.ca/agricultural-mulch-film.html" TargetMode="External"/><Relationship Id="rId4" Type="http://schemas.microsoft.com/office/2007/relationships/media" Target="../media/media18.m4a"/><Relationship Id="rId9" Type="http://schemas.openxmlformats.org/officeDocument/2006/relationships/hyperlink" Target="http://agtradenepalcan.weebly.com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gtradenepalcan.weebly.com/" TargetMode="External"/><Relationship Id="rId13" Type="http://schemas.openxmlformats.org/officeDocument/2006/relationships/hyperlink" Target="http://www.hki.org/working-worldwide/asia-pacific/nepal/" TargetMode="External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hyperlink" Target="http://documents.wfp.org/stellent/groups/public/documents/ena/wfp219805.pdf" TargetMode="External"/><Relationship Id="rId17" Type="http://schemas.openxmlformats.org/officeDocument/2006/relationships/image" Target="../media/image2.png"/><Relationship Id="rId2" Type="http://schemas.microsoft.com/office/2007/relationships/media" Target="../media/media3.mp4"/><Relationship Id="rId16" Type="http://schemas.openxmlformats.org/officeDocument/2006/relationships/hyperlink" Target="http://unapcaem.org/activities%20files/a07/country%20paper-nepal%202(hanoi%2004).pdf" TargetMode="Externa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://www.ifpri.org/sites/default/files/publications/Agriculture_seed_and_innovation_in_Nepal.pdf" TargetMode="External"/><Relationship Id="rId5" Type="http://schemas.openxmlformats.org/officeDocument/2006/relationships/audio" Target="../media/media19.m4a"/><Relationship Id="rId15" Type="http://schemas.openxmlformats.org/officeDocument/2006/relationships/hyperlink" Target="http://pods.dasnr.okstate.edu/docushare/dsweb/Get/Document-1099/F-6034%20web.pdf" TargetMode="External"/><Relationship Id="rId10" Type="http://schemas.openxmlformats.org/officeDocument/2006/relationships/hyperlink" Target="http://web.gps.caltech.edu/~avouac/nepal_trip/geography.htm" TargetMode="External"/><Relationship Id="rId4" Type="http://schemas.microsoft.com/office/2007/relationships/media" Target="../media/media19.m4a"/><Relationship Id="rId9" Type="http://schemas.openxmlformats.org/officeDocument/2006/relationships/hyperlink" Target="http://www.nationsonline.org/oneworld/map/nepal-administrative-map.htm" TargetMode="External"/><Relationship Id="rId14" Type="http://schemas.openxmlformats.org/officeDocument/2006/relationships/hyperlink" Target="http://www.fao.org/ag/AGP/AGPC/doc/counprof/Nepal/nepal.ht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1.xml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.jp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jpg"/><Relationship Id="rId5" Type="http://schemas.openxmlformats.org/officeDocument/2006/relationships/audio" Target="../media/media6.m4a"/><Relationship Id="rId10" Type="http://schemas.openxmlformats.org/officeDocument/2006/relationships/image" Target="../media/image8.jpg"/><Relationship Id="rId4" Type="http://schemas.microsoft.com/office/2007/relationships/media" Target="../media/media6.m4a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3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8.m4a"/><Relationship Id="rId4" Type="http://schemas.microsoft.com/office/2007/relationships/media" Target="../media/media8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5" Type="http://schemas.openxmlformats.org/officeDocument/2006/relationships/audio" Target="../media/media9.m4a"/><Relationship Id="rId10" Type="http://schemas.openxmlformats.org/officeDocument/2006/relationships/image" Target="../media/image17.jpg"/><Relationship Id="rId4" Type="http://schemas.microsoft.com/office/2007/relationships/media" Target="../media/media9.m4a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0.m4a"/><Relationship Id="rId10" Type="http://schemas.openxmlformats.org/officeDocument/2006/relationships/image" Target="../media/image2.png"/><Relationship Id="rId4" Type="http://schemas.microsoft.com/office/2007/relationships/media" Target="../media/media10.m4a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65" y="1035934"/>
            <a:ext cx="11022070" cy="3748014"/>
          </a:xfrm>
        </p:spPr>
        <p:txBody>
          <a:bodyPr>
            <a:normAutofit/>
          </a:bodyPr>
          <a:lstStyle/>
          <a:p>
            <a:r>
              <a:rPr lang="en-CA" sz="54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Promoting Canadian </a:t>
            </a:r>
            <a:r>
              <a:rPr lang="en-CA" sz="5400" dirty="0" err="1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Agrifood</a:t>
            </a:r>
            <a:r>
              <a:rPr lang="en-CA" sz="54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Exports to</a:t>
            </a:r>
            <a:br>
              <a:rPr lang="en-CA" sz="54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</a:br>
            <a:r>
              <a:rPr lang="en-CA" sz="54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br>
              <a:rPr lang="en-CA" sz="54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</a:br>
            <a:r>
              <a:rPr lang="en-CA" sz="152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Nepal</a:t>
            </a:r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8785" y="4835199"/>
            <a:ext cx="8361747" cy="754025"/>
          </a:xfrm>
        </p:spPr>
        <p:txBody>
          <a:bodyPr>
            <a:noAutofit/>
          </a:bodyPr>
          <a:lstStyle/>
          <a:p>
            <a:r>
              <a:rPr lang="en-CA" sz="3600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</a:rPr>
              <a:t>With Biodegradable Polypropylene Mulch</a:t>
            </a:r>
            <a:endParaRPr lang="en-CA" sz="3600" dirty="0">
              <a:solidFill>
                <a:schemeClr val="bg2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" name="Kutumba-_Maitighar_(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39432" y="1778320"/>
            <a:ext cx="5266481" cy="3533932"/>
            <a:chOff x="1539432" y="1778320"/>
            <a:chExt cx="5266481" cy="353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40" y="1778320"/>
              <a:ext cx="4463281" cy="26968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539432" y="4358145"/>
              <a:ext cx="52664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Taniajessicasmith.wordpress.com. </a:t>
              </a:r>
              <a:r>
                <a:rPr lang="en-CA" sz="14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Landscape, Poon Hill Trek, Nepal.</a:t>
              </a:r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 [Photograph]. Retrieved from http://taniajessicasmith.wordpress.com/2012/06/12/landscape-poon-hill-trek-nepal/ </a:t>
              </a:r>
              <a:endParaRPr lang="en-CA" sz="1400" i="1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78728"/>
      </p:ext>
    </p:extLst>
  </p:cSld>
  <p:clrMapOvr>
    <a:masterClrMapping/>
  </p:clrMapOvr>
  <p:transition spd="slow" advTm="79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8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423" y="688694"/>
            <a:ext cx="832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Issues With Food Production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5423" y="1672542"/>
            <a:ext cx="7025834" cy="4780570"/>
            <a:chOff x="995423" y="1672542"/>
            <a:chExt cx="7025834" cy="4780570"/>
          </a:xfrm>
        </p:grpSpPr>
        <p:sp>
          <p:nvSpPr>
            <p:cNvPr id="5" name="TextBox 4"/>
            <p:cNvSpPr txBox="1"/>
            <p:nvPr/>
          </p:nvSpPr>
          <p:spPr>
            <a:xfrm>
              <a:off x="995423" y="1672542"/>
              <a:ext cx="241332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Supply is not meeting demand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203" y="1672542"/>
              <a:ext cx="3187679" cy="3943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582365" y="5714448"/>
              <a:ext cx="44388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Page Lines. [Cartoon of supply vs. demand]. Retrieved from http://leadenergy.org/2010/09/supply-demand-energy-innovation/ </a:t>
              </a:r>
              <a:endParaRPr lang="en-CA" sz="14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9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22">
        <p:fade/>
      </p:transition>
    </mc:Choice>
    <mc:Fallback xmlns="">
      <p:transition spd="med" advTm="10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9635" y="322636"/>
            <a:ext cx="3987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Solution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635" y="3715473"/>
            <a:ext cx="3559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C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an increase yield by 2-3 times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9635" y="1388962"/>
            <a:ext cx="10417216" cy="4149360"/>
            <a:chOff x="989635" y="1388962"/>
            <a:chExt cx="10417216" cy="4149360"/>
          </a:xfrm>
        </p:grpSpPr>
        <p:sp>
          <p:nvSpPr>
            <p:cNvPr id="5" name="TextBox 4"/>
            <p:cNvSpPr txBox="1"/>
            <p:nvPr/>
          </p:nvSpPr>
          <p:spPr>
            <a:xfrm>
              <a:off x="989635" y="1388962"/>
              <a:ext cx="48092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A solution is to introduce biodegradable polypropylene mulch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798915" y="1444162"/>
              <a:ext cx="5607936" cy="4094160"/>
              <a:chOff x="5798915" y="1444162"/>
              <a:chExt cx="5607936" cy="4094160"/>
            </a:xfrm>
          </p:grpSpPr>
          <p:pic>
            <p:nvPicPr>
              <p:cNvPr id="7172" name="Picture 4" descr="Plastic mulchi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8915" y="1444162"/>
                <a:ext cx="5557756" cy="335549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798915" y="4799658"/>
                <a:ext cx="56079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Constantine Alexander’s Blog. [Plastic Mulch]. Retrieved from http://www.constantinealexander.net/2013/10/plastic-mulching-reduces-farmland-bird-numbers-and-diversity.html </a:t>
                </a:r>
                <a:endParaRPr lang="en-CA" sz="14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72">
        <p:fade/>
      </p:transition>
    </mc:Choice>
    <mc:Fallback xmlns="">
      <p:transition spd="med" advTm="14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481" y="339088"/>
            <a:ext cx="942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Biodegradable Polypropylene Mulch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716" y="1464197"/>
            <a:ext cx="579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Made 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of starch 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from plants 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as well as other polymers and plasticizers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715" y="4296058"/>
            <a:ext cx="5798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Indaco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Manufacturing </a:t>
            </a:r>
            <a:r>
              <a:rPr lang="en-CA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Ltd’s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biodegradable mulch made of biodegradable ingredients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9715" y="1269398"/>
            <a:ext cx="11147368" cy="5052993"/>
            <a:chOff x="769715" y="1269398"/>
            <a:chExt cx="11147368" cy="5052993"/>
          </a:xfrm>
        </p:grpSpPr>
        <p:sp>
          <p:nvSpPr>
            <p:cNvPr id="6" name="TextBox 5"/>
            <p:cNvSpPr txBox="1"/>
            <p:nvPr/>
          </p:nvSpPr>
          <p:spPr>
            <a:xfrm>
              <a:off x="769715" y="2880127"/>
              <a:ext cx="5636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Produced </a:t>
              </a:r>
              <a:r>
                <a:rPr lang="en-CA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by weaving and/or attaching fibers together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568632" y="1269398"/>
              <a:ext cx="5348451" cy="5052993"/>
              <a:chOff x="6568632" y="1269398"/>
              <a:chExt cx="5348451" cy="505299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2558" y="1269398"/>
                <a:ext cx="3393471" cy="389689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568632" y="5214395"/>
                <a:ext cx="53484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CSIRO. </a:t>
                </a:r>
                <a:r>
                  <a:rPr lang="en-CA" sz="1200" i="1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Metallic threads woven on the CCI Sample Weaving Machine</a:t>
                </a:r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. [Photograph]. Retrieved from http://www.csiro.au/Organisation-Structure/Divisions/CMSE/Fibre-Science/Fibre-processing-creates-new-fibrous-structures-and-solutions.aspx</a:t>
                </a:r>
              </a:p>
              <a:p>
                <a:endParaRPr lang="en-CA" dirty="0"/>
              </a:p>
            </p:txBody>
          </p:sp>
        </p:grp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0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592">
        <p:fade/>
      </p:transition>
    </mc:Choice>
    <mc:Fallback xmlns="">
      <p:transition spd="med" advTm="23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480" y="355091"/>
            <a:ext cx="949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Biodegradable Polypropylene Mulch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902" y="1327135"/>
            <a:ext cx="228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Purpose:</a:t>
            </a:r>
            <a:endParaRPr lang="en-CA" sz="32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902" y="1896557"/>
            <a:ext cx="4247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Raises soil temperature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902" y="3946680"/>
            <a:ext cx="4509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Reduces amount of weeds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4613" y="2757515"/>
            <a:ext cx="458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Reduces fertilizer leaching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4613" y="5135845"/>
            <a:ext cx="612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Decreases amount of drowning crops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5">
        <p:fade/>
      </p:transition>
    </mc:Choice>
    <mc:Fallback xmlns="">
      <p:transition spd="med" advTm="14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061" y="368554"/>
            <a:ext cx="484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Prices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061" y="1406324"/>
            <a:ext cx="5648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Cheapest from </a:t>
            </a:r>
            <a:r>
              <a:rPr lang="en-CA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Indaco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Manufacturing Ltd is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$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266.52 for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5000' x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36“ of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.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8mil. 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165" y="3298783"/>
            <a:ext cx="6053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Price can 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range from $350 to $700 USD per 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acre 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including installation and removal costs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35524" y="1406324"/>
            <a:ext cx="5235929" cy="3903028"/>
            <a:chOff x="6435524" y="1406324"/>
            <a:chExt cx="5235929" cy="39030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063" y="1406324"/>
              <a:ext cx="4910390" cy="32735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435524" y="4786132"/>
              <a:ext cx="5235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Mechanical </a:t>
              </a:r>
              <a:r>
                <a:rPr lang="en-CA" sz="1400" dirty="0" err="1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Transplanter</a:t>
              </a:r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</a:t>
              </a:r>
              <a:r>
                <a:rPr lang="en-CA" sz="14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Model 90 Mulch Layer</a:t>
              </a:r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http://www.mechanicaltransplanter.com/layer.html</a:t>
              </a:r>
              <a:endParaRPr lang="en-CA" sz="14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6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03">
        <p:fade/>
      </p:transition>
    </mc:Choice>
    <mc:Fallback xmlns="">
      <p:transition spd="med" advTm="23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273" y="363560"/>
            <a:ext cx="410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Benefits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2272" y="1157468"/>
            <a:ext cx="4537276" cy="4756866"/>
            <a:chOff x="972272" y="1157468"/>
            <a:chExt cx="4537276" cy="4756866"/>
          </a:xfrm>
        </p:grpSpPr>
        <p:sp>
          <p:nvSpPr>
            <p:cNvPr id="5" name="TextBox 4"/>
            <p:cNvSpPr txBox="1"/>
            <p:nvPr/>
          </p:nvSpPr>
          <p:spPr>
            <a:xfrm>
              <a:off x="972273" y="1157468"/>
              <a:ext cx="3669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en-CA" sz="3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Benefits to Nepal:</a:t>
              </a:r>
              <a:endParaRPr lang="en-CA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2272" y="1908949"/>
              <a:ext cx="45372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Promotes more rapid growth and earlier crop yields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2272" y="3517036"/>
              <a:ext cx="3767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 Reduces weed growth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2272" y="4960227"/>
              <a:ext cx="34310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 Allows farmer to   earn more money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2272" y="4249753"/>
              <a:ext cx="3570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 Reduces leaching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13990" y="1157468"/>
            <a:ext cx="4248873" cy="2369382"/>
            <a:chOff x="6313990" y="1157468"/>
            <a:chExt cx="4248873" cy="2369382"/>
          </a:xfrm>
        </p:grpSpPr>
        <p:sp>
          <p:nvSpPr>
            <p:cNvPr id="6" name="TextBox 5"/>
            <p:cNvSpPr txBox="1"/>
            <p:nvPr/>
          </p:nvSpPr>
          <p:spPr>
            <a:xfrm>
              <a:off x="6313990" y="1157468"/>
              <a:ext cx="4039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32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Benefits to Canada:</a:t>
              </a:r>
              <a:endParaRPr lang="en-CA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13990" y="1861412"/>
              <a:ext cx="4248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Create more business ties with Nepal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3990" y="3003630"/>
              <a:ext cx="3883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Bring in more revenue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8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33">
        <p:fade/>
      </p:transition>
    </mc:Choice>
    <mc:Fallback xmlns="">
      <p:transition spd="med" advTm="15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273" y="347241"/>
            <a:ext cx="575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More Information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273" y="1348451"/>
            <a:ext cx="9630136" cy="4647426"/>
          </a:xfrm>
          <a:prstGeom prst="rect">
            <a:avLst/>
          </a:prstGeom>
          <a:solidFill>
            <a:srgbClr val="FFF8E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By Leenoy Finer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University of Guelph in partnership with the IDRC CIFSRF and DFAIT </a:t>
            </a:r>
            <a:endParaRPr lang="en-CA" sz="2600" dirty="0" smtClean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Video length: 4 minutes </a:t>
            </a:r>
            <a:r>
              <a:rPr lang="en-CA" sz="260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52 seconds</a:t>
            </a:r>
            <a:endParaRPr lang="en-CA" sz="2600" dirty="0" smtClean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Faculty Sponsor: Prof. Manish </a:t>
            </a:r>
            <a:r>
              <a:rPr lang="en-CA" sz="2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Raizada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(</a:t>
            </a:r>
            <a:r>
              <a:rPr lang="en-CA" sz="2600" dirty="0" smtClean="0">
                <a:solidFill>
                  <a:srgbClr val="C00000"/>
                </a:solidFill>
                <a:latin typeface="Bradley Hand ITC" panose="03070402050302030203" pitchFamily="66" charset="0"/>
                <a:hlinkClick r:id="rId8"/>
              </a:rPr>
              <a:t>raizad</a:t>
            </a:r>
            <a:r>
              <a:rPr lang="en-CA" sz="2600" dirty="0">
                <a:solidFill>
                  <a:srgbClr val="C00000"/>
                </a:solidFill>
                <a:latin typeface="Bradley Hand ITC" panose="03070402050302030203" pitchFamily="66" charset="0"/>
                <a:hlinkClick r:id="rId8"/>
              </a:rPr>
              <a:t>a@uoguel</a:t>
            </a:r>
            <a:r>
              <a:rPr lang="en-CA" sz="2600" dirty="0" smtClean="0">
                <a:solidFill>
                  <a:srgbClr val="C00000"/>
                </a:solidFill>
                <a:latin typeface="Bradley Hand ITC" panose="03070402050302030203" pitchFamily="66" charset="0"/>
                <a:hlinkClick r:id="rId8"/>
              </a:rPr>
              <a:t>ph.ca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AgTrade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Nepal Canada website: 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hlinkClick r:id="rId9"/>
              </a:rPr>
              <a:t>http://agtradenepalcan.weebly.com/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For further information on </a:t>
            </a:r>
            <a:r>
              <a:rPr lang="en-CA" sz="2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Indaco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Manufacturing </a:t>
            </a:r>
            <a:r>
              <a:rPr lang="en-CA" sz="2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Ltd’s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biodegradable mulch, visit their website: 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hlinkClick r:id="rId10"/>
              </a:rPr>
              <a:t>http://indaco.ca/agricultural-mulch-film.html</a:t>
            </a:r>
            <a:r>
              <a:rPr lang="en-CA" sz="2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CA" dirty="0" smtClean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8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75">
        <p:fade/>
      </p:transition>
    </mc:Choice>
    <mc:Fallback xmlns="">
      <p:transition spd="med" advTm="6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124" y="337066"/>
            <a:ext cx="575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References</a:t>
            </a:r>
            <a:endParaRPr lang="en-CA" sz="48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" y="-32266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/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124" y="1527858"/>
            <a:ext cx="8947230" cy="3693319"/>
          </a:xfrm>
          <a:prstGeom prst="rect">
            <a:avLst/>
          </a:prstGeom>
          <a:solidFill>
            <a:srgbClr val="FFF8E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9"/>
              </a:rPr>
              <a:t>http://www.nationsonline.org/oneworld/map/nepal-administrative-map.htm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0"/>
              </a:rPr>
              <a:t>http://web.gps.caltech.edu/~avouac/nepal_trip/geography.htm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0"/>
              </a:rPr>
              <a:t>http://web.gps.caltech.edu/~avouac/nepal_trip/geography.htm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1"/>
              </a:rPr>
              <a:t>http://www.ifpri.org/sites/default/files/publications/Agriculture_seed_and_innovation_in_Nepal.pdf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2"/>
              </a:rPr>
              <a:t>http://documents.wfp.org/stellent/groups/public/documents/ena/wfp219805.pdf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3"/>
              </a:rPr>
              <a:t>http://www.hki.org/working-worldwide/asia-pacific/nepal/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4"/>
              </a:rPr>
              <a:t>http://www.fao.org/ag/AGP/AGPC/doc/counprof/Nepal/nepal.htm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5"/>
              </a:rPr>
              <a:t>http://pods.dasnr.okstate.edu/docushare/dsweb/Get/Document-1099/F-6034%20web.pdf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6"/>
              </a:rPr>
              <a:t>http://unapcaem.org/activities%20files/a07/country%20paper-nepal%202(hanoi%2004).pdf</a:t>
            </a:r>
            <a:endParaRPr lang="en-CA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 smtClean="0">
                <a:hlinkClick r:id="rId16"/>
              </a:rPr>
              <a:t>http://unapcaem.org/activities%20files/a07/country%20paper-nepal%202(hanoi%2004).pdf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9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9">
        <p:fade/>
      </p:transition>
    </mc:Choice>
    <mc:Fallback xmlns="">
      <p:transition spd="med" advTm="3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905" y="338004"/>
            <a:ext cx="798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Introduction to Nepal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2715" y="1215167"/>
            <a:ext cx="42290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ood insecurity is high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002715" y="4141694"/>
            <a:ext cx="418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25.16% in poverty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715" y="2316407"/>
            <a:ext cx="468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41% consume less than the  minimum calorie requirements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38841" y="1429473"/>
            <a:ext cx="4996945" cy="3935768"/>
            <a:chOff x="6614932" y="1047466"/>
            <a:chExt cx="4971326" cy="37559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932" y="1047466"/>
              <a:ext cx="3975903" cy="2824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14932" y="3787751"/>
              <a:ext cx="49713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JohnBarban.com. </a:t>
              </a:r>
              <a:r>
                <a:rPr lang="en-CA" sz="1400" i="1" dirty="0" smtClean="0">
                  <a:solidFill>
                    <a:srgbClr val="AC5600"/>
                  </a:solidFill>
                  <a:effectLst/>
                  <a:latin typeface="Bradley Hand ITC" panose="03070402050302030203" pitchFamily="66" charset="0"/>
                </a:rPr>
                <a:t>"LESS" doesn't mean "NOT ENOUGH“. </a:t>
              </a:r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[Photograph]. Retrieved from http://johnbarban.com/less-food-doesnt-mean-not-enough-food/</a:t>
              </a:r>
              <a:endParaRPr lang="en-CA" sz="1400" i="1" dirty="0" smtClean="0">
                <a:solidFill>
                  <a:srgbClr val="AC5600"/>
                </a:solidFill>
                <a:effectLst/>
                <a:latin typeface="Bradley Hand ITC" panose="03070402050302030203" pitchFamily="66" charset="0"/>
              </a:endParaRPr>
            </a:p>
            <a:p>
              <a:endParaRPr lang="en-CA" dirty="0"/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33484"/>
      </p:ext>
    </p:extLst>
  </p:cSld>
  <p:clrMapOvr>
    <a:masterClrMapping/>
  </p:clrMapOvr>
  <p:transition spd="slow" advTm="15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974" y="328155"/>
            <a:ext cx="759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Introduction to Nepal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1464" y="1225589"/>
            <a:ext cx="615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Landlocked country in South Asia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1464" y="2491978"/>
            <a:ext cx="534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Borders with China and India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464" y="3758367"/>
            <a:ext cx="3099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Has an area of 147 181 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km</a:t>
            </a:r>
            <a:r>
              <a:rPr lang="en-CA" sz="2800" baseline="300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2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63519" y="1748809"/>
            <a:ext cx="5908952" cy="4291060"/>
            <a:chOff x="6163519" y="1748809"/>
            <a:chExt cx="5908952" cy="4291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519" y="1748809"/>
              <a:ext cx="5578997" cy="36598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209818" y="5301205"/>
              <a:ext cx="58626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IAS Our Dream. [Map of Nepal]. Retrieved from http://swapsushias.blogspot.ca/2014/01/why-should-chinese-presence-in-nepal.html#.VGTedE0tDLQ </a:t>
              </a:r>
              <a:endParaRPr lang="en-CA" sz="14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6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277">
        <p:fade/>
      </p:transition>
    </mc:Choice>
    <mc:Fallback xmlns="">
      <p:transition spd="med" advTm="18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85" y="371840"/>
            <a:ext cx="759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Seasons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7159" y="913262"/>
            <a:ext cx="5110231" cy="2849739"/>
            <a:chOff x="567159" y="913262"/>
            <a:chExt cx="5110231" cy="2849739"/>
          </a:xfrm>
        </p:grpSpPr>
        <p:sp>
          <p:nvSpPr>
            <p:cNvPr id="5" name="TextBox 4"/>
            <p:cNvSpPr txBox="1"/>
            <p:nvPr/>
          </p:nvSpPr>
          <p:spPr>
            <a:xfrm>
              <a:off x="567159" y="1165690"/>
              <a:ext cx="2222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Spring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89644" y="913262"/>
              <a:ext cx="4687746" cy="2849739"/>
              <a:chOff x="1128532" y="913262"/>
              <a:chExt cx="4687746" cy="284973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9800" y="913262"/>
                <a:ext cx="3083122" cy="21713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28532" y="2932004"/>
                <a:ext cx="4687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 err="1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Yuuki</a:t>
                </a:r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 Treks Pvt. Ltd. [The view of Mt. Dhaulagiri far behind, and forest covered by national Flower of Nepal, rhododendron]. Retrieved from http://yuukitreknepal.com/blog/2013/02/announcement-trekking-package-for-2013-spring-march-april-may/</a:t>
                </a:r>
                <a:endPara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204031" y="913262"/>
            <a:ext cx="5213446" cy="2582711"/>
            <a:chOff x="6204031" y="913262"/>
            <a:chExt cx="5213446" cy="2582711"/>
          </a:xfrm>
        </p:grpSpPr>
        <p:sp>
          <p:nvSpPr>
            <p:cNvPr id="8" name="TextBox 7"/>
            <p:cNvSpPr txBox="1"/>
            <p:nvPr/>
          </p:nvSpPr>
          <p:spPr>
            <a:xfrm>
              <a:off x="6204031" y="1165690"/>
              <a:ext cx="2505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Autumn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387" y="913262"/>
              <a:ext cx="3270178" cy="2171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181143" y="3034308"/>
              <a:ext cx="4236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solidFill>
                    <a:srgbClr val="AC5600"/>
                  </a:solidFill>
                  <a:effectLst/>
                  <a:latin typeface="Bradley Hand ITC" panose="03070402050302030203" pitchFamily="66" charset="0"/>
                </a:rPr>
                <a:t>SummitPost.org. </a:t>
              </a:r>
              <a:r>
                <a:rPr lang="en-CA" sz="1200" i="1" dirty="0" smtClean="0">
                  <a:solidFill>
                    <a:srgbClr val="AC5600"/>
                  </a:solidFill>
                  <a:effectLst/>
                  <a:latin typeface="Bradley Hand ITC" panose="03070402050302030203" pitchFamily="66" charset="0"/>
                </a:rPr>
                <a:t>Autumn in Nepal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http://www.summitpost.org/autumn-in-nepal/541570</a:t>
              </a:r>
              <a:endParaRPr lang="en-CA" sz="1200" i="1" dirty="0" smtClean="0">
                <a:solidFill>
                  <a:srgbClr val="AC5600"/>
                </a:solidFill>
                <a:effectLst/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7159" y="3655621"/>
            <a:ext cx="4861901" cy="2829562"/>
            <a:chOff x="567159" y="3655621"/>
            <a:chExt cx="4861901" cy="2829562"/>
          </a:xfrm>
        </p:grpSpPr>
        <p:sp>
          <p:nvSpPr>
            <p:cNvPr id="6" name="TextBox 5"/>
            <p:cNvSpPr txBox="1"/>
            <p:nvPr/>
          </p:nvSpPr>
          <p:spPr>
            <a:xfrm>
              <a:off x="567159" y="3655621"/>
              <a:ext cx="285316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Summer: known as monsoon season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373" y="3767831"/>
              <a:ext cx="2945486" cy="23376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1237973" y="6023518"/>
              <a:ext cx="4191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rPr>
                <a:t>Annapurna 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Trekking. [Park region of </a:t>
              </a:r>
              <a:r>
                <a:rPr lang="en-CA" sz="1200" dirty="0" err="1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Terai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]. Retrieved from </a:t>
              </a:r>
              <a:r>
                <a: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rPr>
                <a:t>www.annapurna-trekking.com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04031" y="3655621"/>
            <a:ext cx="5121797" cy="2615921"/>
            <a:chOff x="6204031" y="3655621"/>
            <a:chExt cx="5121797" cy="2615921"/>
          </a:xfrm>
        </p:grpSpPr>
        <p:grpSp>
          <p:nvGrpSpPr>
            <p:cNvPr id="25" name="Group 24"/>
            <p:cNvGrpSpPr/>
            <p:nvPr/>
          </p:nvGrpSpPr>
          <p:grpSpPr>
            <a:xfrm>
              <a:off x="6204031" y="3655621"/>
              <a:ext cx="5121797" cy="2615921"/>
              <a:chOff x="6232003" y="3618474"/>
              <a:chExt cx="5121797" cy="261592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232003" y="3618474"/>
                <a:ext cx="26679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CA" sz="2800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Bradley Hand ITC" panose="03070402050302030203" pitchFamily="66" charset="0"/>
                  </a:rPr>
                  <a:t>Winter</a:t>
                </a:r>
                <a:endParaRPr lang="en-CA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0"/>
              <a:stretch/>
            </p:blipFill>
            <p:spPr>
              <a:xfrm>
                <a:off x="7909412" y="3661408"/>
                <a:ext cx="3444388" cy="216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869575" y="5772730"/>
                <a:ext cx="44842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 smtClean="0">
                    <a:solidFill>
                      <a:srgbClr val="AC5600"/>
                    </a:solidFill>
                    <a:effectLst/>
                    <a:latin typeface="Bradley Hand ITC" panose="03070402050302030203" pitchFamily="66" charset="0"/>
                  </a:rPr>
                  <a:t>Wikipedia, the Free Encyclopedia. [Satellite image of Nepal]. Retrieved from http://en.wikipedia.org/wiki/Geography_of_Nepal</a:t>
                </a:r>
                <a:endPara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 rot="1513831">
              <a:off x="8228176" y="4184628"/>
              <a:ext cx="2848796" cy="72303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999573"/>
      </p:ext>
    </p:extLst>
  </p:cSld>
  <p:clrMapOvr>
    <a:masterClrMapping/>
  </p:clrMapOvr>
  <p:transition spd="slow" advTm="136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0954" y="378107"/>
            <a:ext cx="703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Agroecological</a:t>
            </a:r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Zones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526" y="1460294"/>
            <a:ext cx="662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32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</a:t>
            </a: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here are three </a:t>
            </a:r>
            <a:r>
              <a:rPr lang="en-CA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agroecological</a:t>
            </a: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zones:</a:t>
            </a:r>
            <a:endParaRPr lang="en-CA" sz="32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8761" y="5566279"/>
            <a:ext cx="466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The </a:t>
            </a:r>
            <a:r>
              <a:rPr lang="en-C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Terai</a:t>
            </a:r>
            <a:r>
              <a:rPr lang="en-C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is the most important for </a:t>
            </a:r>
            <a:r>
              <a:rPr lang="en-C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gricultural</a:t>
            </a:r>
            <a:r>
              <a:rPr lang="en-CA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production</a:t>
            </a:r>
            <a:endParaRPr lang="en-CA" sz="24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0431" y="2293162"/>
            <a:ext cx="3906455" cy="3146162"/>
            <a:chOff x="677119" y="2293162"/>
            <a:chExt cx="3906455" cy="3146162"/>
          </a:xfrm>
        </p:grpSpPr>
        <p:sp>
          <p:nvSpPr>
            <p:cNvPr id="7" name="TextBox 6"/>
            <p:cNvSpPr txBox="1"/>
            <p:nvPr/>
          </p:nvSpPr>
          <p:spPr>
            <a:xfrm>
              <a:off x="856526" y="2293162"/>
              <a:ext cx="27374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The Mountains</a:t>
              </a:r>
            </a:p>
            <a:p>
              <a:endParaRPr lang="en-CA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2" t="-675" r="10450"/>
            <a:stretch/>
          </p:blipFill>
          <p:spPr>
            <a:xfrm>
              <a:off x="677119" y="2816382"/>
              <a:ext cx="3690275" cy="22326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77119" y="4977659"/>
              <a:ext cx="3906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Volunteer Aid Nepal. </a:t>
              </a:r>
              <a:r>
                <a:rPr lang="en-CA" sz="12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Himalayan Region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http://volunteeraidnepal.org/nepal/ </a:t>
              </a:r>
              <a:endParaRPr lang="en-CA" sz="12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87957" y="2288481"/>
            <a:ext cx="3952392" cy="3173321"/>
            <a:chOff x="4367394" y="2293162"/>
            <a:chExt cx="3952392" cy="3173321"/>
          </a:xfrm>
        </p:grpSpPr>
        <p:sp>
          <p:nvSpPr>
            <p:cNvPr id="8" name="TextBox 7"/>
            <p:cNvSpPr txBox="1"/>
            <p:nvPr/>
          </p:nvSpPr>
          <p:spPr>
            <a:xfrm>
              <a:off x="4916346" y="2293162"/>
              <a:ext cx="2401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The Hills</a:t>
              </a:r>
            </a:p>
            <a:p>
              <a:endParaRPr lang="en-C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3331" y="5004818"/>
              <a:ext cx="3906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Volunteer Aid Nepal. </a:t>
              </a:r>
              <a:r>
                <a:rPr lang="en-CA" sz="12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Hill Region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http://volunteeraidnepal.org/nepal/ </a:t>
              </a:r>
              <a:endParaRPr lang="en-CA" sz="12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78" r="26575"/>
            <a:stretch/>
          </p:blipFill>
          <p:spPr>
            <a:xfrm>
              <a:off x="4367394" y="2746768"/>
              <a:ext cx="3590201" cy="2329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7741438" y="2293162"/>
            <a:ext cx="4010851" cy="3146161"/>
            <a:chOff x="7741438" y="2293162"/>
            <a:chExt cx="4010851" cy="3146161"/>
          </a:xfrm>
        </p:grpSpPr>
        <p:sp>
          <p:nvSpPr>
            <p:cNvPr id="9" name="TextBox 8"/>
            <p:cNvSpPr txBox="1"/>
            <p:nvPr/>
          </p:nvSpPr>
          <p:spPr>
            <a:xfrm>
              <a:off x="8229600" y="2293162"/>
              <a:ext cx="20892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The </a:t>
              </a:r>
              <a:r>
                <a:rPr lang="en-CA" sz="2800" dirty="0" err="1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Terai</a:t>
              </a: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5834" y="4977658"/>
              <a:ext cx="3906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Volunteer Aid Nepal. </a:t>
              </a:r>
              <a:r>
                <a:rPr lang="en-CA" sz="1200" i="1" dirty="0" err="1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Terai</a:t>
              </a:r>
              <a:r>
                <a:rPr lang="en-CA" sz="12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 Region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http://volunteeraidnepal.org/nepal/ </a:t>
              </a:r>
              <a:endParaRPr lang="en-CA" sz="12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7" t="3419" r="12283"/>
            <a:stretch/>
          </p:blipFill>
          <p:spPr>
            <a:xfrm>
              <a:off x="7741438" y="2807101"/>
              <a:ext cx="4010851" cy="22696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271952"/>
      </p:ext>
    </p:extLst>
  </p:cSld>
  <p:clrMapOvr>
    <a:masterClrMapping/>
  </p:clrMapOvr>
  <p:transition spd="slow" advTm="173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849" y="390588"/>
            <a:ext cx="552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The </a:t>
            </a:r>
            <a:r>
              <a:rPr lang="en-CA" sz="4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Terai</a:t>
            </a:r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Eco-zone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91" y="1221585"/>
            <a:ext cx="459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Has an area of 34090  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km</a:t>
            </a:r>
            <a:r>
              <a:rPr lang="en-CA" sz="2800" baseline="300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2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91" y="1942976"/>
            <a:ext cx="47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Most rainfall occurs in </a:t>
            </a: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onsoon season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91" y="3044733"/>
            <a:ext cx="4392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47% of agricultural GDP comes from this region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504" y="4175016"/>
            <a:ext cx="408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Land is flat and fertile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504" y="5004128"/>
            <a:ext cx="3929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Average farm holding size is 1.26 ha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91694" y="1421506"/>
            <a:ext cx="5303436" cy="3885140"/>
            <a:chOff x="5891694" y="1421506"/>
            <a:chExt cx="5303436" cy="38851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694" y="1421506"/>
              <a:ext cx="5144767" cy="34236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963373" y="4783426"/>
              <a:ext cx="5231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Flickr. </a:t>
              </a:r>
              <a:r>
                <a:rPr lang="en-CA" sz="1400" i="1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Golden Harvest</a:t>
              </a:r>
              <a:r>
                <a:rPr lang="en-CA" sz="14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[Photograph]. Retrieved from https://www.flickr.com/photos/atultater/4483235551/ </a:t>
              </a:r>
              <a:endParaRPr lang="en-CA" sz="14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43">
        <p:fade/>
      </p:transition>
    </mc:Choice>
    <mc:Fallback xmlns="">
      <p:transition spd="med" advTm="37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823" y="413094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6486" y="385026"/>
            <a:ext cx="457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Food Production 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6486" y="1216023"/>
            <a:ext cx="652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Top food production of </a:t>
            </a:r>
            <a:r>
              <a:rPr lang="en-CA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Terai</a:t>
            </a: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region: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4480" y="2014496"/>
            <a:ext cx="3680750" cy="3329579"/>
            <a:chOff x="694480" y="2014496"/>
            <a:chExt cx="3680750" cy="3329579"/>
          </a:xfrm>
        </p:grpSpPr>
        <p:sp>
          <p:nvSpPr>
            <p:cNvPr id="6" name="TextBox 5"/>
            <p:cNvSpPr txBox="1"/>
            <p:nvPr/>
          </p:nvSpPr>
          <p:spPr>
            <a:xfrm>
              <a:off x="966486" y="2014496"/>
              <a:ext cx="2471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Paddy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4480" y="2606594"/>
              <a:ext cx="3680750" cy="2737481"/>
              <a:chOff x="694480" y="2710766"/>
              <a:chExt cx="3680750" cy="273748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504" y="2710766"/>
                <a:ext cx="3311044" cy="22142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4480" y="4925027"/>
                <a:ext cx="36807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 err="1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Ashadi`s</a:t>
                </a:r>
                <a:r>
                  <a:rPr lang="en-CA" sz="1400" dirty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 </a:t>
                </a:r>
                <a:r>
                  <a:rPr lang="en-CA" sz="1400" dirty="0" err="1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Blog.</a:t>
                </a:r>
                <a:r>
                  <a:rPr lang="en-CA" sz="1400" i="1" dirty="0" err="1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Paddy</a:t>
                </a:r>
                <a:r>
                  <a:rPr lang="en-CA" sz="14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. [Photograph]. Retrieved from http://ashadi-hasan.blogspot.ca/</a:t>
                </a:r>
                <a:endParaRPr lang="en-CA" sz="14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282634" y="2014496"/>
            <a:ext cx="3356657" cy="3392039"/>
            <a:chOff x="4282634" y="2014496"/>
            <a:chExt cx="3356657" cy="3392039"/>
          </a:xfrm>
        </p:grpSpPr>
        <p:sp>
          <p:nvSpPr>
            <p:cNvPr id="7" name="TextBox 6"/>
            <p:cNvSpPr txBox="1"/>
            <p:nvPr/>
          </p:nvSpPr>
          <p:spPr>
            <a:xfrm>
              <a:off x="4589362" y="2014496"/>
              <a:ext cx="1435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Maize 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808" y="2579709"/>
              <a:ext cx="2990609" cy="22429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282634" y="4760204"/>
              <a:ext cx="335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err="1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Agrodaily</a:t>
              </a:r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. [Maize]. Retrieved from http://agrodaily.com/2014/05/26/argentinas-2014-maize-production-estimated-above-average/</a:t>
              </a:r>
              <a:endParaRPr lang="en-CA" sz="12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94607" y="2049218"/>
            <a:ext cx="4245981" cy="3212483"/>
            <a:chOff x="7494607" y="2014496"/>
            <a:chExt cx="4245981" cy="3212483"/>
          </a:xfrm>
        </p:grpSpPr>
        <p:sp>
          <p:nvSpPr>
            <p:cNvPr id="8" name="TextBox 7"/>
            <p:cNvSpPr txBox="1"/>
            <p:nvPr/>
          </p:nvSpPr>
          <p:spPr>
            <a:xfrm>
              <a:off x="7494607" y="2014496"/>
              <a:ext cx="2795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Millet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291" y="2544502"/>
              <a:ext cx="3414532" cy="22763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521615" y="4765314"/>
              <a:ext cx="4218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>
                  <a:solidFill>
                    <a:srgbClr val="AC5600"/>
                  </a:solidFill>
                  <a:latin typeface="Bradley Hand ITC" panose="03070402050302030203" pitchFamily="66" charset="0"/>
                </a:rPr>
                <a:t>Apartment Therapy. [Millet]. Retrieved from http://www.thekitchn.com/good-grains-what-is-millet-67713</a:t>
              </a:r>
              <a:endParaRPr lang="en-CA" sz="1200" dirty="0">
                <a:solidFill>
                  <a:srgbClr val="AC56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522171"/>
      </p:ext>
    </p:extLst>
  </p:cSld>
  <p:clrMapOvr>
    <a:masterClrMapping/>
  </p:clrMapOvr>
  <p:transition spd="slow" advTm="128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4912" y="380754"/>
            <a:ext cx="498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Food Production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912" y="1229857"/>
            <a:ext cx="588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Top food production of Nepal:</a:t>
            </a:r>
            <a:endParaRPr lang="en-CA" sz="32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912" y="1814632"/>
            <a:ext cx="177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Oilseed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912" y="3059252"/>
            <a:ext cx="204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T</a:t>
            </a: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obacco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912" y="3675411"/>
            <a:ext cx="137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Tea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912" y="5019463"/>
            <a:ext cx="131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Jute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54912" y="2253969"/>
            <a:ext cx="6271627" cy="2657006"/>
            <a:chOff x="954912" y="2253969"/>
            <a:chExt cx="6271627" cy="2657006"/>
          </a:xfrm>
        </p:grpSpPr>
        <p:sp>
          <p:nvSpPr>
            <p:cNvPr id="7" name="TextBox 6"/>
            <p:cNvSpPr txBox="1"/>
            <p:nvPr/>
          </p:nvSpPr>
          <p:spPr>
            <a:xfrm>
              <a:off x="954912" y="2430791"/>
              <a:ext cx="1976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</a:pPr>
              <a:r>
                <a:rPr lang="en-CA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P</a:t>
              </a: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otato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812008" y="2253969"/>
              <a:ext cx="3414531" cy="2657006"/>
              <a:chOff x="3809831" y="1814632"/>
              <a:chExt cx="3414531" cy="265700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8099" y="1814632"/>
                <a:ext cx="3376263" cy="22174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809831" y="4009973"/>
                <a:ext cx="34145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Tesco.</a:t>
                </a:r>
                <a:r>
                  <a:rPr lang="en-CA" sz="1200" i="1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 Potatoes</a:t>
                </a:r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. [Photograph]. Retrieved from http://realfood.tesco.com/glossary/potatoes.html</a:t>
                </a:r>
                <a:endPara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954912" y="2253969"/>
            <a:ext cx="10714455" cy="2791612"/>
            <a:chOff x="954912" y="2253969"/>
            <a:chExt cx="10714455" cy="2791612"/>
          </a:xfrm>
        </p:grpSpPr>
        <p:sp>
          <p:nvSpPr>
            <p:cNvPr id="10" name="TextBox 9"/>
            <p:cNvSpPr txBox="1"/>
            <p:nvPr/>
          </p:nvSpPr>
          <p:spPr>
            <a:xfrm>
              <a:off x="954912" y="4291570"/>
              <a:ext cx="2257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CA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S</a:t>
              </a:r>
              <a:r>
                <a:rPr lang="en-CA" sz="2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Bradley Hand ITC" panose="03070402050302030203" pitchFamily="66" charset="0"/>
                </a:rPr>
                <a:t>ugarcane</a:t>
              </a:r>
              <a:endParaRPr lang="en-C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612440" y="2253969"/>
              <a:ext cx="4056927" cy="2791612"/>
              <a:chOff x="7726101" y="1681056"/>
              <a:chExt cx="4056927" cy="279161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113" y="1681056"/>
                <a:ext cx="3237212" cy="240583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726101" y="4011003"/>
                <a:ext cx="4056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Wikipedia, the Free Encyclopedia. </a:t>
                </a:r>
                <a:r>
                  <a:rPr lang="en-CA" sz="1200" i="1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Sugarcane</a:t>
                </a:r>
                <a:r>
                  <a:rPr lang="en-CA" sz="1200" dirty="0" smtClean="0">
                    <a:solidFill>
                      <a:srgbClr val="AC5600"/>
                    </a:solidFill>
                    <a:latin typeface="Bradley Hand ITC" panose="03070402050302030203" pitchFamily="66" charset="0"/>
                  </a:rPr>
                  <a:t>. [Photograph]. Retrieved from http://en.wikipedia.org/wiki/Sugarcane </a:t>
                </a:r>
                <a:endParaRPr lang="en-CA" sz="1200" dirty="0">
                  <a:solidFill>
                    <a:srgbClr val="AC5600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0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38">
        <p:fade/>
      </p:transition>
    </mc:Choice>
    <mc:Fallback xmlns="">
      <p:transition spd="med" advTm="13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/>
      <p:bldP spid="5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E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141694"/>
            <a:ext cx="9144000" cy="196382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2">
                    <a:lumMod val="10000"/>
                  </a:schemeClr>
                </a:solidFill>
                <a:latin typeface="Bradley Hand ITC" panose="03070402050302030203" pitchFamily="66" charset="0"/>
                <a:cs typeface="Andalus" panose="02020603050405020304" pitchFamily="18" charset="-78"/>
              </a:rPr>
              <a:t> </a:t>
            </a:r>
            <a:endParaRPr lang="en-CA" dirty="0">
              <a:solidFill>
                <a:schemeClr val="bg2">
                  <a:lumMod val="1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1081_466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917083" y="158376"/>
            <a:ext cx="155388" cy="116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550" y="326662"/>
            <a:ext cx="75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Issues With Food Production</a:t>
            </a:r>
            <a:endParaRPr lang="en-CA" sz="4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0985" y="1325301"/>
            <a:ext cx="493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Rapid increase in population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683" y="2518054"/>
            <a:ext cx="5249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78% of farming households own their own land</a:t>
            </a:r>
            <a:endParaRPr lang="en-CA" sz="2800" dirty="0">
              <a:solidFill>
                <a:schemeClr val="bg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984" y="4141694"/>
            <a:ext cx="5869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Most farms are less than 1 ha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0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12">
        <p:fade/>
      </p:transition>
    </mc:Choice>
    <mc:Fallback xmlns="">
      <p:transition spd="med" advTm="22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5.5|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3.6|1.3|2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0.8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0.9|2.3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0.7|6.3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3.4|3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1.8|1.1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8|3.1|13.2|8.7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3.5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1|1.9|1.2|1.4|1.4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6|4.2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804</TotalTime>
  <Words>742</Words>
  <Application>Microsoft Office PowerPoint</Application>
  <PresentationFormat>Widescreen</PresentationFormat>
  <Paragraphs>121</Paragraphs>
  <Slides>17</Slides>
  <Notes>3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Andalus</vt:lpstr>
      <vt:lpstr>Arial</vt:lpstr>
      <vt:lpstr>Bradley Hand ITC</vt:lpstr>
      <vt:lpstr>Calibri</vt:lpstr>
      <vt:lpstr>Corbel</vt:lpstr>
      <vt:lpstr>Courier New</vt:lpstr>
      <vt:lpstr>Depth</vt:lpstr>
      <vt:lpstr>Promoting Canadian Agrifood Exports to   Nepal 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Leenoy Finer</dc:creator>
  <cp:lastModifiedBy>Leenoy Finer</cp:lastModifiedBy>
  <cp:revision>125</cp:revision>
  <dcterms:created xsi:type="dcterms:W3CDTF">2014-11-13T06:07:39Z</dcterms:created>
  <dcterms:modified xsi:type="dcterms:W3CDTF">2014-11-13T19:52:08Z</dcterms:modified>
</cp:core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control idQ="mso:PlayInBackground" visible="true"/>
        <mso:separator idQ="doc:sep1" visible="true"/>
      </mso:documentControls>
    </mso:qat>
  </mso:ribbon>
</mso:customUI>
</file>